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07" r:id="rId1"/>
  </p:sldMasterIdLst>
  <p:notesMasterIdLst>
    <p:notesMasterId r:id="rId23"/>
  </p:notesMasterIdLst>
  <p:sldIdLst>
    <p:sldId id="256" r:id="rId2"/>
    <p:sldId id="272" r:id="rId3"/>
    <p:sldId id="273" r:id="rId4"/>
    <p:sldId id="275" r:id="rId5"/>
    <p:sldId id="277" r:id="rId6"/>
    <p:sldId id="278" r:id="rId7"/>
    <p:sldId id="282" r:id="rId8"/>
    <p:sldId id="257" r:id="rId9"/>
    <p:sldId id="263" r:id="rId10"/>
    <p:sldId id="280" r:id="rId11"/>
    <p:sldId id="279" r:id="rId12"/>
    <p:sldId id="281" r:id="rId13"/>
    <p:sldId id="283" r:id="rId14"/>
    <p:sldId id="258" r:id="rId15"/>
    <p:sldId id="261" r:id="rId16"/>
    <p:sldId id="262" r:id="rId17"/>
    <p:sldId id="265" r:id="rId18"/>
    <p:sldId id="267" r:id="rId19"/>
    <p:sldId id="285" r:id="rId20"/>
    <p:sldId id="264" r:id="rId21"/>
    <p:sldId id="28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im" initials="T" lastIdx="2" clrIdx="0">
    <p:extLst>
      <p:ext uri="{19B8F6BF-5375-455C-9EA6-DF929625EA0E}">
        <p15:presenceInfo xmlns:p15="http://schemas.microsoft.com/office/powerpoint/2012/main" userId="Tim"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82" autoAdjust="0"/>
    <p:restoredTop sz="88514" autoAdjust="0"/>
  </p:normalViewPr>
  <p:slideViewPr>
    <p:cSldViewPr snapToGrid="0">
      <p:cViewPr varScale="1">
        <p:scale>
          <a:sx n="70" d="100"/>
          <a:sy n="70" d="100"/>
        </p:scale>
        <p:origin x="49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98D3AD-90F2-40EB-B752-E61AE737EA03}" type="datetimeFigureOut">
              <a:rPr lang="en-US" smtClean="0"/>
              <a:t>5/3/2017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99FB28-8B31-457B-B40D-6232B0ED48F9}" type="slidenum">
              <a:rPr lang="en-US" smtClean="0"/>
              <a:t>‹#›</a:t>
            </a:fld>
            <a:endParaRPr lang="en-US"/>
          </a:p>
        </p:txBody>
      </p:sp>
    </p:spTree>
    <p:extLst>
      <p:ext uri="{BB962C8B-B14F-4D97-AF65-F5344CB8AC3E}">
        <p14:creationId xmlns:p14="http://schemas.microsoft.com/office/powerpoint/2010/main" val="841532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perspective of the mobile</a:t>
            </a:r>
            <a:r>
              <a:rPr lang="en-US" baseline="0" dirty="0" smtClean="0"/>
              <a:t> device</a:t>
            </a:r>
            <a:endParaRPr lang="en-US" dirty="0"/>
          </a:p>
        </p:txBody>
      </p:sp>
      <p:sp>
        <p:nvSpPr>
          <p:cNvPr id="4" name="Slide Number Placeholder 3"/>
          <p:cNvSpPr>
            <a:spLocks noGrp="1"/>
          </p:cNvSpPr>
          <p:nvPr>
            <p:ph type="sldNum" sz="quarter" idx="10"/>
          </p:nvPr>
        </p:nvSpPr>
        <p:spPr/>
        <p:txBody>
          <a:bodyPr/>
          <a:lstStyle/>
          <a:p>
            <a:fld id="{7999FB28-8B31-457B-B40D-6232B0ED48F9}" type="slidenum">
              <a:rPr lang="en-US" smtClean="0"/>
              <a:t>4</a:t>
            </a:fld>
            <a:endParaRPr lang="en-US"/>
          </a:p>
        </p:txBody>
      </p:sp>
    </p:spTree>
    <p:extLst>
      <p:ext uri="{BB962C8B-B14F-4D97-AF65-F5344CB8AC3E}">
        <p14:creationId xmlns:p14="http://schemas.microsoft.com/office/powerpoint/2010/main" val="32988453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instead</a:t>
            </a:r>
            <a:r>
              <a:rPr lang="en-US" baseline="0" dirty="0" smtClean="0"/>
              <a:t> of just having 1 channel at any given time, it maintains multiple sets of channels</a:t>
            </a:r>
            <a:endParaRPr lang="en-US" dirty="0"/>
          </a:p>
        </p:txBody>
      </p:sp>
      <p:sp>
        <p:nvSpPr>
          <p:cNvPr id="4" name="Slide Number Placeholder 3"/>
          <p:cNvSpPr>
            <a:spLocks noGrp="1"/>
          </p:cNvSpPr>
          <p:nvPr>
            <p:ph type="sldNum" sz="quarter" idx="10"/>
          </p:nvPr>
        </p:nvSpPr>
        <p:spPr/>
        <p:txBody>
          <a:bodyPr/>
          <a:lstStyle/>
          <a:p>
            <a:fld id="{7999FB28-8B31-457B-B40D-6232B0ED48F9}" type="slidenum">
              <a:rPr lang="en-US" smtClean="0"/>
              <a:t>5</a:t>
            </a:fld>
            <a:endParaRPr lang="en-US"/>
          </a:p>
        </p:txBody>
      </p:sp>
    </p:spTree>
    <p:extLst>
      <p:ext uri="{BB962C8B-B14F-4D97-AF65-F5344CB8AC3E}">
        <p14:creationId xmlns:p14="http://schemas.microsoft.com/office/powerpoint/2010/main" val="3675383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didn’t implement this logic</a:t>
            </a:r>
            <a:r>
              <a:rPr lang="en-US" baseline="0" dirty="0" smtClean="0"/>
              <a:t> in the simulation since they didn’t assign values for these parameters. I wouldn’t be hard to pick some, but I didn’t have time to implement.</a:t>
            </a:r>
            <a:endParaRPr lang="en-US" dirty="0"/>
          </a:p>
        </p:txBody>
      </p:sp>
      <p:sp>
        <p:nvSpPr>
          <p:cNvPr id="4" name="Slide Number Placeholder 3"/>
          <p:cNvSpPr>
            <a:spLocks noGrp="1"/>
          </p:cNvSpPr>
          <p:nvPr>
            <p:ph type="sldNum" sz="quarter" idx="10"/>
          </p:nvPr>
        </p:nvSpPr>
        <p:spPr/>
        <p:txBody>
          <a:bodyPr/>
          <a:lstStyle/>
          <a:p>
            <a:fld id="{7999FB28-8B31-457B-B40D-6232B0ED48F9}" type="slidenum">
              <a:rPr lang="en-US" smtClean="0"/>
              <a:t>7</a:t>
            </a:fld>
            <a:endParaRPr lang="en-US"/>
          </a:p>
        </p:txBody>
      </p:sp>
    </p:spTree>
    <p:extLst>
      <p:ext uri="{BB962C8B-B14F-4D97-AF65-F5344CB8AC3E}">
        <p14:creationId xmlns:p14="http://schemas.microsoft.com/office/powerpoint/2010/main" val="2986426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wrote a test</a:t>
            </a:r>
            <a:r>
              <a:rPr lang="en-US" baseline="0" dirty="0" smtClean="0"/>
              <a:t> script that produced all this output, MIE is it’s own </a:t>
            </a:r>
            <a:r>
              <a:rPr lang="en-US" baseline="0" dirty="0" err="1" smtClean="0"/>
              <a:t>matlab</a:t>
            </a:r>
            <a:r>
              <a:rPr lang="en-US" baseline="0" dirty="0" smtClean="0"/>
              <a:t> function. All these outputs match what’s in the paper.</a:t>
            </a:r>
            <a:endParaRPr lang="en-US" dirty="0"/>
          </a:p>
        </p:txBody>
      </p:sp>
      <p:sp>
        <p:nvSpPr>
          <p:cNvPr id="4" name="Slide Number Placeholder 3"/>
          <p:cNvSpPr>
            <a:spLocks noGrp="1"/>
          </p:cNvSpPr>
          <p:nvPr>
            <p:ph type="sldNum" sz="quarter" idx="10"/>
          </p:nvPr>
        </p:nvSpPr>
        <p:spPr/>
        <p:txBody>
          <a:bodyPr/>
          <a:lstStyle/>
          <a:p>
            <a:fld id="{7999FB28-8B31-457B-B40D-6232B0ED48F9}" type="slidenum">
              <a:rPr lang="en-US" smtClean="0"/>
              <a:t>11</a:t>
            </a:fld>
            <a:endParaRPr lang="en-US"/>
          </a:p>
        </p:txBody>
      </p:sp>
    </p:spTree>
    <p:extLst>
      <p:ext uri="{BB962C8B-B14F-4D97-AF65-F5344CB8AC3E}">
        <p14:creationId xmlns:p14="http://schemas.microsoft.com/office/powerpoint/2010/main" val="2092624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99FB28-8B31-457B-B40D-6232B0ED48F9}" type="slidenum">
              <a:rPr lang="en-US" smtClean="0"/>
              <a:t>12</a:t>
            </a:fld>
            <a:endParaRPr lang="en-US"/>
          </a:p>
        </p:txBody>
      </p:sp>
    </p:spTree>
    <p:extLst>
      <p:ext uri="{BB962C8B-B14F-4D97-AF65-F5344CB8AC3E}">
        <p14:creationId xmlns:p14="http://schemas.microsoft.com/office/powerpoint/2010/main" val="2844198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99FB28-8B31-457B-B40D-6232B0ED48F9}" type="slidenum">
              <a:rPr lang="en-US" smtClean="0"/>
              <a:t>13</a:t>
            </a:fld>
            <a:endParaRPr lang="en-US"/>
          </a:p>
        </p:txBody>
      </p:sp>
    </p:spTree>
    <p:extLst>
      <p:ext uri="{BB962C8B-B14F-4D97-AF65-F5344CB8AC3E}">
        <p14:creationId xmlns:p14="http://schemas.microsoft.com/office/powerpoint/2010/main" val="3710974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issue is power levels. With a T_ADD of -90,</a:t>
            </a:r>
            <a:r>
              <a:rPr lang="en-US" baseline="0" dirty="0" smtClean="0"/>
              <a:t> any call out of range will be blocked and any that moves out of range will be dropped. -90 dB doesn’t extend to the edge of each cell, so there’s a large outage area. T_ADD should really be at least the expected power level at the cell radius, and really should overlap with the neighboring cells. This way there’s actually room for handoffs…. But the paper doesn’t address power levels and the RSS equation and values don’t seem to work for the simulation.</a:t>
            </a:r>
            <a:endParaRPr lang="en-US" dirty="0"/>
          </a:p>
        </p:txBody>
      </p:sp>
      <p:sp>
        <p:nvSpPr>
          <p:cNvPr id="4" name="Slide Number Placeholder 3"/>
          <p:cNvSpPr>
            <a:spLocks noGrp="1"/>
          </p:cNvSpPr>
          <p:nvPr>
            <p:ph type="sldNum" sz="quarter" idx="10"/>
          </p:nvPr>
        </p:nvSpPr>
        <p:spPr/>
        <p:txBody>
          <a:bodyPr/>
          <a:lstStyle/>
          <a:p>
            <a:fld id="{7999FB28-8B31-457B-B40D-6232B0ED48F9}" type="slidenum">
              <a:rPr lang="en-US" smtClean="0"/>
              <a:t>16</a:t>
            </a:fld>
            <a:endParaRPr lang="en-US"/>
          </a:p>
        </p:txBody>
      </p:sp>
    </p:spTree>
    <p:extLst>
      <p:ext uri="{BB962C8B-B14F-4D97-AF65-F5344CB8AC3E}">
        <p14:creationId xmlns:p14="http://schemas.microsoft.com/office/powerpoint/2010/main" val="11471653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Pick better numbers so the simulation</a:t>
            </a:r>
            <a:r>
              <a:rPr lang="en-US" baseline="0" dirty="0" smtClean="0"/>
              <a:t> works, lower T_ADD, T_DROP, less channels if I need to show handoffs</a:t>
            </a:r>
            <a:endParaRPr lang="en-US" dirty="0"/>
          </a:p>
        </p:txBody>
      </p:sp>
      <p:sp>
        <p:nvSpPr>
          <p:cNvPr id="4" name="Slide Number Placeholder 3"/>
          <p:cNvSpPr>
            <a:spLocks noGrp="1"/>
          </p:cNvSpPr>
          <p:nvPr>
            <p:ph type="sldNum" sz="quarter" idx="10"/>
          </p:nvPr>
        </p:nvSpPr>
        <p:spPr/>
        <p:txBody>
          <a:bodyPr/>
          <a:lstStyle/>
          <a:p>
            <a:fld id="{7999FB28-8B31-457B-B40D-6232B0ED48F9}" type="slidenum">
              <a:rPr lang="en-US" smtClean="0"/>
              <a:t>18</a:t>
            </a:fld>
            <a:endParaRPr lang="en-US"/>
          </a:p>
        </p:txBody>
      </p:sp>
    </p:spTree>
    <p:extLst>
      <p:ext uri="{BB962C8B-B14F-4D97-AF65-F5344CB8AC3E}">
        <p14:creationId xmlns:p14="http://schemas.microsoft.com/office/powerpoint/2010/main" val="4039840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51446066"/>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49517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622336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515526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1151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pPr/>
              <a:t>5/3/2017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7820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pPr/>
              <a:t>5/3/2017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979076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118407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484973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36827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09145747"/>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57473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26755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79097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562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0861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59408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8A87A34-81AB-432B-8DAE-1953F412C126}" type="datetimeFigureOut">
              <a:rPr lang="en-US" smtClean="0"/>
              <a:pPr/>
              <a:t>5/3/2017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39627404"/>
      </p:ext>
    </p:extLst>
  </p:cSld>
  <p:clrMap bg1="dk1" tx1="lt1" bg2="dk2" tx2="lt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 id="2147483821" r:id="rId14"/>
    <p:sldLayoutId id="2147483822" r:id="rId15"/>
    <p:sldLayoutId id="2147483823" r:id="rId16"/>
    <p:sldLayoutId id="2147483824"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82640" y="1447800"/>
            <a:ext cx="9962864" cy="3329581"/>
          </a:xfrm>
        </p:spPr>
        <p:txBody>
          <a:bodyPr/>
          <a:lstStyle/>
          <a:p>
            <a:r>
              <a:rPr lang="en-US" sz="4000" dirty="0" smtClean="0"/>
              <a:t>IS-95A Fuzzy Handoff Algorithm Review</a:t>
            </a:r>
            <a:endParaRPr lang="en-US" sz="4000" dirty="0"/>
          </a:p>
        </p:txBody>
      </p:sp>
      <p:sp>
        <p:nvSpPr>
          <p:cNvPr id="3" name="Subtitle 2"/>
          <p:cNvSpPr>
            <a:spLocks noGrp="1"/>
          </p:cNvSpPr>
          <p:nvPr>
            <p:ph type="subTitle" idx="1"/>
          </p:nvPr>
        </p:nvSpPr>
        <p:spPr>
          <a:xfrm>
            <a:off x="982640" y="4777380"/>
            <a:ext cx="9962864" cy="861420"/>
          </a:xfrm>
        </p:spPr>
        <p:txBody>
          <a:bodyPr>
            <a:noAutofit/>
          </a:bodyPr>
          <a:lstStyle/>
          <a:p>
            <a:r>
              <a:rPr lang="en-US" sz="1600" cap="none" dirty="0" smtClean="0"/>
              <a:t>“A </a:t>
            </a:r>
            <a:r>
              <a:rPr lang="en-US" sz="1600" cap="none" dirty="0"/>
              <a:t>Novel Soft Handoff Algorithm for Fair Network Resources </a:t>
            </a:r>
            <a:r>
              <a:rPr lang="en-US" sz="1600" cap="none" dirty="0" smtClean="0"/>
              <a:t>Distribution” by B</a:t>
            </a:r>
            <a:r>
              <a:rPr lang="en-US" sz="1600" cap="none" dirty="0"/>
              <a:t>. </a:t>
            </a:r>
            <a:r>
              <a:rPr lang="en-US" sz="1600" cap="none" dirty="0" err="1"/>
              <a:t>AliPanahi</a:t>
            </a:r>
            <a:r>
              <a:rPr lang="en-US" sz="1600" cap="none" dirty="0"/>
              <a:t>, M. </a:t>
            </a:r>
            <a:r>
              <a:rPr lang="en-US" sz="1600" cap="none" dirty="0" err="1" smtClean="0"/>
              <a:t>Karzand</a:t>
            </a:r>
            <a:endParaRPr lang="en-US" sz="1600" cap="none" dirty="0"/>
          </a:p>
        </p:txBody>
      </p:sp>
    </p:spTree>
    <p:extLst>
      <p:ext uri="{BB962C8B-B14F-4D97-AF65-F5344CB8AC3E}">
        <p14:creationId xmlns:p14="http://schemas.microsoft.com/office/powerpoint/2010/main" val="27331944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Fuzzy Rules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06226589"/>
              </p:ext>
            </p:extLst>
          </p:nvPr>
        </p:nvGraphicFramePr>
        <p:xfrm>
          <a:off x="5688962" y="1918639"/>
          <a:ext cx="5747862" cy="1854200"/>
        </p:xfrm>
        <a:graphic>
          <a:graphicData uri="http://schemas.openxmlformats.org/drawingml/2006/table">
            <a:tbl>
              <a:tblPr firstRow="1" bandRow="1">
                <a:tableStyleId>{7DF18680-E054-41AD-8BC1-D1AEF772440D}</a:tableStyleId>
              </a:tblPr>
              <a:tblGrid>
                <a:gridCol w="452532"/>
                <a:gridCol w="1214651"/>
                <a:gridCol w="1037229"/>
                <a:gridCol w="1542197"/>
                <a:gridCol w="1501253"/>
              </a:tblGrid>
              <a:tr h="370840">
                <a:tc rowSpan="2" gridSpan="2">
                  <a:txBody>
                    <a:bodyPr/>
                    <a:lstStyle/>
                    <a:p>
                      <a:pPr algn="ctr"/>
                      <a:r>
                        <a:rPr lang="en-US" dirty="0" smtClean="0"/>
                        <a:t>T_DROP</a:t>
                      </a:r>
                      <a:endParaRPr lang="en-US" dirty="0"/>
                    </a:p>
                  </a:txBody>
                  <a:tcPr anchor="ctr"/>
                </a:tc>
                <a:tc rowSpan="2" hMerge="1">
                  <a:txBody>
                    <a:bodyPr/>
                    <a:lstStyle/>
                    <a:p>
                      <a:endParaRPr lang="en-US" dirty="0"/>
                    </a:p>
                  </a:txBody>
                  <a:tcPr/>
                </a:tc>
                <a:tc gridSpan="3">
                  <a:txBody>
                    <a:bodyPr/>
                    <a:lstStyle/>
                    <a:p>
                      <a:pPr algn="ctr"/>
                      <a:r>
                        <a:rPr lang="en-US" dirty="0" smtClean="0"/>
                        <a:t>CHRM</a:t>
                      </a:r>
                      <a:endParaRPr lang="en-US" dirty="0"/>
                    </a:p>
                  </a:txBody>
                  <a:tcPr anchor="ctr"/>
                </a:tc>
                <a:tc hMerge="1">
                  <a:txBody>
                    <a:bodyPr/>
                    <a:lstStyle/>
                    <a:p>
                      <a:endParaRPr lang="en-US" dirty="0"/>
                    </a:p>
                  </a:txBody>
                  <a:tcPr/>
                </a:tc>
                <a:tc hMerge="1">
                  <a:txBody>
                    <a:bodyPr/>
                    <a:lstStyle/>
                    <a:p>
                      <a:endParaRPr lang="en-US" dirty="0"/>
                    </a:p>
                  </a:txBody>
                  <a:tcPr/>
                </a:tc>
              </a:tr>
              <a:tr h="370840">
                <a:tc gridSpan="2" vMerge="1">
                  <a:txBody>
                    <a:bodyPr/>
                    <a:lstStyle/>
                    <a:p>
                      <a:endParaRPr lang="en-US" dirty="0"/>
                    </a:p>
                  </a:txBody>
                  <a:tcPr/>
                </a:tc>
                <a:tc hMerge="1" vMerge="1">
                  <a:txBody>
                    <a:bodyPr/>
                    <a:lstStyle/>
                    <a:p>
                      <a:endParaRPr lang="en-US" dirty="0"/>
                    </a:p>
                  </a:txBody>
                  <a:tcPr/>
                </a:tc>
                <a:tc>
                  <a:txBody>
                    <a:bodyPr/>
                    <a:lstStyle/>
                    <a:p>
                      <a:pPr algn="ctr"/>
                      <a:r>
                        <a:rPr lang="en-US" b="1" dirty="0" smtClean="0"/>
                        <a:t>LOW</a:t>
                      </a:r>
                      <a:endParaRPr lang="en-US" b="1" dirty="0"/>
                    </a:p>
                  </a:txBody>
                  <a:tcPr anchor="ctr"/>
                </a:tc>
                <a:tc>
                  <a:txBody>
                    <a:bodyPr/>
                    <a:lstStyle/>
                    <a:p>
                      <a:pPr algn="ctr"/>
                      <a:r>
                        <a:rPr lang="en-US" b="1" dirty="0" smtClean="0"/>
                        <a:t>MEDIUM</a:t>
                      </a:r>
                      <a:endParaRPr lang="en-US" b="1" dirty="0"/>
                    </a:p>
                  </a:txBody>
                  <a:tcPr anchor="ctr"/>
                </a:tc>
                <a:tc>
                  <a:txBody>
                    <a:bodyPr/>
                    <a:lstStyle/>
                    <a:p>
                      <a:pPr algn="ctr"/>
                      <a:r>
                        <a:rPr lang="en-US" b="1" dirty="0" smtClean="0"/>
                        <a:t>HIGH</a:t>
                      </a:r>
                      <a:endParaRPr lang="en-US" b="1" dirty="0"/>
                    </a:p>
                  </a:txBody>
                  <a:tcPr anchor="ctr"/>
                </a:tc>
              </a:tr>
              <a:tr h="370840">
                <a:tc rowSpan="3">
                  <a:txBody>
                    <a:bodyPr/>
                    <a:lstStyle/>
                    <a:p>
                      <a:pPr algn="ctr"/>
                      <a:r>
                        <a:rPr lang="en-US" b="1" dirty="0" smtClean="0">
                          <a:solidFill>
                            <a:schemeClr val="tx1"/>
                          </a:solidFill>
                        </a:rPr>
                        <a:t>NOBS</a:t>
                      </a:r>
                      <a:endParaRPr lang="en-US" b="1" dirty="0">
                        <a:solidFill>
                          <a:schemeClr val="tx1"/>
                        </a:solidFill>
                      </a:endParaRPr>
                    </a:p>
                  </a:txBody>
                  <a:tcPr vert="vert270" anchor="ctr">
                    <a:solidFill>
                      <a:schemeClr val="accent5"/>
                    </a:solidFill>
                  </a:tcPr>
                </a:tc>
                <a:tc>
                  <a:txBody>
                    <a:bodyPr/>
                    <a:lstStyle/>
                    <a:p>
                      <a:pPr algn="ctr"/>
                      <a:r>
                        <a:rPr lang="en-US" b="1" dirty="0" smtClean="0"/>
                        <a:t>LOW</a:t>
                      </a:r>
                      <a:endParaRPr lang="en-US" b="1" dirty="0"/>
                    </a:p>
                  </a:txBody>
                  <a:tcPr anchor="ctr"/>
                </a:tc>
                <a:tc>
                  <a:txBody>
                    <a:bodyPr/>
                    <a:lstStyle/>
                    <a:p>
                      <a:pPr algn="ctr"/>
                      <a:r>
                        <a:rPr lang="en-US" smtClean="0"/>
                        <a:t>HIGH</a:t>
                      </a:r>
                      <a:endParaRPr lang="en-US" dirty="0"/>
                    </a:p>
                  </a:txBody>
                  <a:tcPr anchor="ctr"/>
                </a:tc>
                <a:tc>
                  <a:txBody>
                    <a:bodyPr/>
                    <a:lstStyle/>
                    <a:p>
                      <a:pPr algn="ctr"/>
                      <a:r>
                        <a:rPr lang="en-US" dirty="0" smtClean="0"/>
                        <a:t>MEDIUM</a:t>
                      </a:r>
                      <a:endParaRPr lang="en-US" dirty="0"/>
                    </a:p>
                  </a:txBody>
                  <a:tcPr anchor="ctr"/>
                </a:tc>
                <a:tc>
                  <a:txBody>
                    <a:bodyPr/>
                    <a:lstStyle/>
                    <a:p>
                      <a:pPr algn="ctr"/>
                      <a:r>
                        <a:rPr lang="en-US" dirty="0" smtClean="0"/>
                        <a:t>LOW</a:t>
                      </a:r>
                      <a:endParaRPr lang="en-US" dirty="0"/>
                    </a:p>
                  </a:txBody>
                  <a:tcPr anchor="ctr"/>
                </a:tc>
              </a:tr>
              <a:tr h="370840">
                <a:tc vMerge="1">
                  <a:txBody>
                    <a:bodyPr/>
                    <a:lstStyle/>
                    <a:p>
                      <a:endParaRPr lang="en-US" dirty="0"/>
                    </a:p>
                  </a:txBody>
                  <a:tcPr/>
                </a:tc>
                <a:tc>
                  <a:txBody>
                    <a:bodyPr/>
                    <a:lstStyle/>
                    <a:p>
                      <a:pPr algn="ctr"/>
                      <a:r>
                        <a:rPr lang="en-US" b="1" dirty="0" smtClean="0"/>
                        <a:t>MEDIUM</a:t>
                      </a:r>
                      <a:endParaRPr lang="en-US" b="1" dirty="0"/>
                    </a:p>
                  </a:txBody>
                  <a:tcPr anchor="ctr"/>
                </a:tc>
                <a:tc>
                  <a:txBody>
                    <a:bodyPr/>
                    <a:lstStyle/>
                    <a:p>
                      <a:pPr algn="ctr"/>
                      <a:r>
                        <a:rPr lang="en-US" smtClean="0"/>
                        <a:t>HIGH</a:t>
                      </a:r>
                      <a:endParaRPr lang="en-US" dirty="0"/>
                    </a:p>
                  </a:txBody>
                  <a:tcPr anchor="ctr"/>
                </a:tc>
                <a:tc>
                  <a:txBody>
                    <a:bodyPr/>
                    <a:lstStyle/>
                    <a:p>
                      <a:pPr algn="ctr"/>
                      <a:r>
                        <a:rPr lang="en-US" dirty="0" smtClean="0"/>
                        <a:t>MEDIUM</a:t>
                      </a:r>
                      <a:endParaRPr lang="en-US" dirty="0"/>
                    </a:p>
                  </a:txBody>
                  <a:tcPr anchor="ctr"/>
                </a:tc>
                <a:tc>
                  <a:txBody>
                    <a:bodyPr/>
                    <a:lstStyle/>
                    <a:p>
                      <a:pPr algn="ctr"/>
                      <a:r>
                        <a:rPr lang="en-US" dirty="0" smtClean="0"/>
                        <a:t>LOW</a:t>
                      </a:r>
                      <a:endParaRPr lang="en-US" dirty="0"/>
                    </a:p>
                  </a:txBody>
                  <a:tcPr anchor="ctr"/>
                </a:tc>
              </a:tr>
              <a:tr h="370840">
                <a:tc vMerge="1">
                  <a:txBody>
                    <a:bodyPr/>
                    <a:lstStyle/>
                    <a:p>
                      <a:endParaRPr lang="en-US" dirty="0"/>
                    </a:p>
                  </a:txBody>
                  <a:tcPr/>
                </a:tc>
                <a:tc>
                  <a:txBody>
                    <a:bodyPr/>
                    <a:lstStyle/>
                    <a:p>
                      <a:pPr algn="ctr"/>
                      <a:r>
                        <a:rPr lang="en-US" b="1" dirty="0" smtClean="0"/>
                        <a:t>HIGH</a:t>
                      </a:r>
                      <a:endParaRPr lang="en-US" b="1" dirty="0"/>
                    </a:p>
                  </a:txBody>
                  <a:tcPr anchor="ctr"/>
                </a:tc>
                <a:tc>
                  <a:txBody>
                    <a:bodyPr/>
                    <a:lstStyle/>
                    <a:p>
                      <a:pPr algn="ctr"/>
                      <a:r>
                        <a:rPr lang="en-US" dirty="0" smtClean="0"/>
                        <a:t>HIGH</a:t>
                      </a:r>
                      <a:endParaRPr lang="en-US"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smtClean="0"/>
                        <a:t>HIGH</a:t>
                      </a:r>
                    </a:p>
                  </a:txBody>
                  <a:tcPr anchor="ctr"/>
                </a:tc>
                <a:tc>
                  <a:txBody>
                    <a:bodyPr/>
                    <a:lstStyle/>
                    <a:p>
                      <a:pPr algn="ctr"/>
                      <a:r>
                        <a:rPr lang="en-US" dirty="0" smtClean="0"/>
                        <a:t>MEDIUM</a:t>
                      </a:r>
                      <a:endParaRPr lang="en-US" dirty="0"/>
                    </a:p>
                  </a:txBody>
                  <a:tcPr anchor="ctr"/>
                </a:tc>
              </a:tr>
            </a:tbl>
          </a:graphicData>
        </a:graphic>
      </p:graphicFrame>
      <p:graphicFrame>
        <p:nvGraphicFramePr>
          <p:cNvPr id="5" name="Content Placeholder 3"/>
          <p:cNvGraphicFramePr>
            <a:graphicFrameLocks/>
          </p:cNvGraphicFramePr>
          <p:nvPr>
            <p:extLst>
              <p:ext uri="{D42A27DB-BD31-4B8C-83A1-F6EECF244321}">
                <p14:modId xmlns:p14="http://schemas.microsoft.com/office/powerpoint/2010/main" val="3825444900"/>
              </p:ext>
            </p:extLst>
          </p:nvPr>
        </p:nvGraphicFramePr>
        <p:xfrm>
          <a:off x="5688962" y="4063612"/>
          <a:ext cx="5747862" cy="1854200"/>
        </p:xfrm>
        <a:graphic>
          <a:graphicData uri="http://schemas.openxmlformats.org/drawingml/2006/table">
            <a:tbl>
              <a:tblPr firstRow="1" bandRow="1">
                <a:tableStyleId>{7DF18680-E054-41AD-8BC1-D1AEF772440D}</a:tableStyleId>
              </a:tblPr>
              <a:tblGrid>
                <a:gridCol w="452532"/>
                <a:gridCol w="1214651"/>
                <a:gridCol w="1037229"/>
                <a:gridCol w="1542197"/>
                <a:gridCol w="1501253"/>
              </a:tblGrid>
              <a:tr h="370840">
                <a:tc rowSpan="2" gridSpan="2">
                  <a:txBody>
                    <a:bodyPr/>
                    <a:lstStyle/>
                    <a:p>
                      <a:pPr algn="ctr"/>
                      <a:r>
                        <a:rPr lang="en-US" dirty="0" smtClean="0"/>
                        <a:t>SHW</a:t>
                      </a:r>
                      <a:endParaRPr lang="en-US" dirty="0"/>
                    </a:p>
                  </a:txBody>
                  <a:tcPr anchor="ctr"/>
                </a:tc>
                <a:tc rowSpan="2" hMerge="1">
                  <a:txBody>
                    <a:bodyPr/>
                    <a:lstStyle/>
                    <a:p>
                      <a:endParaRPr lang="en-US" dirty="0"/>
                    </a:p>
                  </a:txBody>
                  <a:tcPr/>
                </a:tc>
                <a:tc gridSpan="3">
                  <a:txBody>
                    <a:bodyPr/>
                    <a:lstStyle/>
                    <a:p>
                      <a:pPr algn="ctr"/>
                      <a:r>
                        <a:rPr lang="en-US" dirty="0" smtClean="0"/>
                        <a:t>CHRM</a:t>
                      </a:r>
                      <a:endParaRPr lang="en-US" dirty="0"/>
                    </a:p>
                  </a:txBody>
                  <a:tcPr anchor="ctr"/>
                </a:tc>
                <a:tc hMerge="1">
                  <a:txBody>
                    <a:bodyPr/>
                    <a:lstStyle/>
                    <a:p>
                      <a:endParaRPr lang="en-US" dirty="0"/>
                    </a:p>
                  </a:txBody>
                  <a:tcPr/>
                </a:tc>
                <a:tc hMerge="1">
                  <a:txBody>
                    <a:bodyPr/>
                    <a:lstStyle/>
                    <a:p>
                      <a:endParaRPr lang="en-US" dirty="0"/>
                    </a:p>
                  </a:txBody>
                  <a:tcPr/>
                </a:tc>
              </a:tr>
              <a:tr h="370840">
                <a:tc gridSpan="2" vMerge="1">
                  <a:txBody>
                    <a:bodyPr/>
                    <a:lstStyle/>
                    <a:p>
                      <a:endParaRPr lang="en-US" dirty="0"/>
                    </a:p>
                  </a:txBody>
                  <a:tcPr/>
                </a:tc>
                <a:tc hMerge="1" vMerge="1">
                  <a:txBody>
                    <a:bodyPr/>
                    <a:lstStyle/>
                    <a:p>
                      <a:endParaRPr lang="en-US" dirty="0"/>
                    </a:p>
                  </a:txBody>
                  <a:tcPr/>
                </a:tc>
                <a:tc>
                  <a:txBody>
                    <a:bodyPr/>
                    <a:lstStyle/>
                    <a:p>
                      <a:pPr algn="ctr"/>
                      <a:r>
                        <a:rPr lang="en-US" b="1" dirty="0" smtClean="0"/>
                        <a:t>LOW</a:t>
                      </a:r>
                      <a:endParaRPr lang="en-US" b="1" dirty="0"/>
                    </a:p>
                  </a:txBody>
                  <a:tcPr anchor="ctr"/>
                </a:tc>
                <a:tc>
                  <a:txBody>
                    <a:bodyPr/>
                    <a:lstStyle/>
                    <a:p>
                      <a:pPr algn="ctr"/>
                      <a:r>
                        <a:rPr lang="en-US" b="1" dirty="0" smtClean="0"/>
                        <a:t>MEDIUM</a:t>
                      </a:r>
                      <a:endParaRPr lang="en-US" b="1" dirty="0"/>
                    </a:p>
                  </a:txBody>
                  <a:tcPr anchor="ctr"/>
                </a:tc>
                <a:tc>
                  <a:txBody>
                    <a:bodyPr/>
                    <a:lstStyle/>
                    <a:p>
                      <a:pPr algn="ctr"/>
                      <a:r>
                        <a:rPr lang="en-US" b="1" dirty="0" smtClean="0"/>
                        <a:t>HIGH</a:t>
                      </a:r>
                      <a:endParaRPr lang="en-US" b="1" dirty="0"/>
                    </a:p>
                  </a:txBody>
                  <a:tcPr anchor="ctr"/>
                </a:tc>
              </a:tr>
              <a:tr h="370840">
                <a:tc rowSpan="3">
                  <a:txBody>
                    <a:bodyPr/>
                    <a:lstStyle/>
                    <a:p>
                      <a:pPr algn="ctr"/>
                      <a:r>
                        <a:rPr lang="en-US" b="1" dirty="0" smtClean="0">
                          <a:solidFill>
                            <a:schemeClr val="tx1"/>
                          </a:solidFill>
                        </a:rPr>
                        <a:t>NOBS</a:t>
                      </a:r>
                      <a:endParaRPr lang="en-US" b="1" dirty="0">
                        <a:solidFill>
                          <a:schemeClr val="tx1"/>
                        </a:solidFill>
                      </a:endParaRPr>
                    </a:p>
                  </a:txBody>
                  <a:tcPr vert="vert270" anchor="ctr">
                    <a:solidFill>
                      <a:schemeClr val="accent5"/>
                    </a:solidFill>
                  </a:tcPr>
                </a:tc>
                <a:tc>
                  <a:txBody>
                    <a:bodyPr/>
                    <a:lstStyle/>
                    <a:p>
                      <a:pPr algn="ctr"/>
                      <a:r>
                        <a:rPr lang="en-US" b="1" dirty="0" smtClean="0"/>
                        <a:t>LOW</a:t>
                      </a:r>
                      <a:endParaRPr lang="en-US" b="1" dirty="0"/>
                    </a:p>
                  </a:txBody>
                  <a:tcPr anchor="ctr"/>
                </a:tc>
                <a:tc>
                  <a:txBody>
                    <a:bodyPr/>
                    <a:lstStyle/>
                    <a:p>
                      <a:pPr algn="ctr"/>
                      <a:r>
                        <a:rPr lang="en-US" smtClean="0"/>
                        <a:t>HIGH</a:t>
                      </a:r>
                      <a:endParaRPr lang="en-US" dirty="0"/>
                    </a:p>
                  </a:txBody>
                  <a:tcPr anchor="ctr"/>
                </a:tc>
                <a:tc>
                  <a:txBody>
                    <a:bodyPr/>
                    <a:lstStyle/>
                    <a:p>
                      <a:pPr algn="ctr"/>
                      <a:r>
                        <a:rPr lang="en-US" dirty="0" smtClean="0"/>
                        <a:t>MEDIUM</a:t>
                      </a:r>
                      <a:endParaRPr lang="en-US" dirty="0"/>
                    </a:p>
                  </a:txBody>
                  <a:tcPr anchor="ctr"/>
                </a:tc>
                <a:tc>
                  <a:txBody>
                    <a:bodyPr/>
                    <a:lstStyle/>
                    <a:p>
                      <a:pPr algn="ctr"/>
                      <a:r>
                        <a:rPr lang="en-US" dirty="0" smtClean="0"/>
                        <a:t>LOW</a:t>
                      </a:r>
                      <a:endParaRPr lang="en-US" dirty="0"/>
                    </a:p>
                  </a:txBody>
                  <a:tcPr anchor="ctr"/>
                </a:tc>
              </a:tr>
              <a:tr h="370840">
                <a:tc vMerge="1">
                  <a:txBody>
                    <a:bodyPr/>
                    <a:lstStyle/>
                    <a:p>
                      <a:endParaRPr lang="en-US" dirty="0"/>
                    </a:p>
                  </a:txBody>
                  <a:tcPr/>
                </a:tc>
                <a:tc>
                  <a:txBody>
                    <a:bodyPr/>
                    <a:lstStyle/>
                    <a:p>
                      <a:pPr algn="ctr"/>
                      <a:r>
                        <a:rPr lang="en-US" b="1" dirty="0" smtClean="0"/>
                        <a:t>MEDIUM</a:t>
                      </a:r>
                      <a:endParaRPr lang="en-US" b="1" dirty="0"/>
                    </a:p>
                  </a:txBody>
                  <a:tcPr anchor="ctr"/>
                </a:tc>
                <a:tc>
                  <a:txBody>
                    <a:bodyPr/>
                    <a:lstStyle/>
                    <a:p>
                      <a:pPr algn="ctr"/>
                      <a:r>
                        <a:rPr lang="en-US" smtClean="0"/>
                        <a:t>HIGH</a:t>
                      </a:r>
                      <a:endParaRPr lang="en-US" dirty="0"/>
                    </a:p>
                  </a:txBody>
                  <a:tcPr anchor="ctr"/>
                </a:tc>
                <a:tc>
                  <a:txBody>
                    <a:bodyPr/>
                    <a:lstStyle/>
                    <a:p>
                      <a:pPr algn="ctr"/>
                      <a:r>
                        <a:rPr lang="en-US" dirty="0" smtClean="0"/>
                        <a:t>MEDIUM</a:t>
                      </a:r>
                      <a:endParaRPr lang="en-US" dirty="0"/>
                    </a:p>
                  </a:txBody>
                  <a:tcPr anchor="ctr"/>
                </a:tc>
                <a:tc>
                  <a:txBody>
                    <a:bodyPr/>
                    <a:lstStyle/>
                    <a:p>
                      <a:pPr algn="ctr"/>
                      <a:r>
                        <a:rPr lang="en-US" dirty="0" smtClean="0"/>
                        <a:t>LOW</a:t>
                      </a:r>
                      <a:endParaRPr lang="en-US" dirty="0"/>
                    </a:p>
                  </a:txBody>
                  <a:tcPr anchor="ctr"/>
                </a:tc>
              </a:tr>
              <a:tr h="370840">
                <a:tc vMerge="1">
                  <a:txBody>
                    <a:bodyPr/>
                    <a:lstStyle/>
                    <a:p>
                      <a:endParaRPr lang="en-US" dirty="0"/>
                    </a:p>
                  </a:txBody>
                  <a:tcPr/>
                </a:tc>
                <a:tc>
                  <a:txBody>
                    <a:bodyPr/>
                    <a:lstStyle/>
                    <a:p>
                      <a:pPr algn="ctr"/>
                      <a:r>
                        <a:rPr lang="en-US" b="1" dirty="0" smtClean="0"/>
                        <a:t>HIGH</a:t>
                      </a:r>
                      <a:endParaRPr lang="en-US" b="1" dirty="0"/>
                    </a:p>
                  </a:txBody>
                  <a:tcPr anchor="ctr"/>
                </a:tc>
                <a:tc>
                  <a:txBody>
                    <a:bodyPr/>
                    <a:lstStyle/>
                    <a:p>
                      <a:pPr algn="ctr"/>
                      <a:r>
                        <a:rPr lang="en-US" dirty="0" smtClean="0"/>
                        <a:t>HIGH</a:t>
                      </a:r>
                      <a:endParaRPr lang="en-US"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smtClean="0"/>
                        <a:t>HIGH</a:t>
                      </a:r>
                    </a:p>
                  </a:txBody>
                  <a:tcPr anchor="ctr"/>
                </a:tc>
                <a:tc>
                  <a:txBody>
                    <a:bodyPr/>
                    <a:lstStyle/>
                    <a:p>
                      <a:pPr algn="ctr"/>
                      <a:r>
                        <a:rPr lang="en-US" dirty="0" smtClean="0"/>
                        <a:t>MEDIUM</a:t>
                      </a:r>
                      <a:endParaRPr lang="en-US" dirty="0"/>
                    </a:p>
                  </a:txBody>
                  <a:tcPr anchor="ctr"/>
                </a:tc>
              </a:tr>
            </a:tbl>
          </a:graphicData>
        </a:graphic>
      </p:graphicFrame>
      <p:sp>
        <p:nvSpPr>
          <p:cNvPr id="6" name="Content Placeholder 2"/>
          <p:cNvSpPr txBox="1">
            <a:spLocks/>
          </p:cNvSpPr>
          <p:nvPr/>
        </p:nvSpPr>
        <p:spPr>
          <a:xfrm>
            <a:off x="341194" y="2292824"/>
            <a:ext cx="4967785" cy="375590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1600" dirty="0" smtClean="0"/>
              <a:t>Rule 1:   </a:t>
            </a:r>
            <a:r>
              <a:rPr lang="en-US" sz="1600" i="1" dirty="0" smtClean="0"/>
              <a:t>If </a:t>
            </a:r>
            <a:r>
              <a:rPr lang="en-US" sz="1600" i="1" dirty="0"/>
              <a:t>NOBS is Low and CHRM is Low then T_DROP and SHW are High</a:t>
            </a:r>
          </a:p>
          <a:p>
            <a:pPr marL="0" indent="0">
              <a:buNone/>
            </a:pPr>
            <a:endParaRPr lang="en-US" sz="1600" dirty="0"/>
          </a:p>
          <a:p>
            <a:r>
              <a:rPr lang="en-US" sz="1600" dirty="0" smtClean="0"/>
              <a:t>Rules are identical for both outputs, leading to 9 total rules.</a:t>
            </a:r>
          </a:p>
          <a:p>
            <a:pPr marL="0" indent="0">
              <a:buNone/>
            </a:pPr>
            <a:endParaRPr lang="en-US" sz="1600" dirty="0" smtClean="0"/>
          </a:p>
          <a:p>
            <a:r>
              <a:rPr lang="en-US" sz="1600" dirty="0" smtClean="0"/>
              <a:t>Author chose min/max composition, but minimum vs. product didn’t seem to make a difference in output.</a:t>
            </a:r>
            <a:endParaRPr lang="en-US" sz="1600" dirty="0"/>
          </a:p>
        </p:txBody>
      </p:sp>
    </p:spTree>
    <p:extLst>
      <p:ext uri="{BB962C8B-B14F-4D97-AF65-F5344CB8AC3E}">
        <p14:creationId xmlns:p14="http://schemas.microsoft.com/office/powerpoint/2010/main" val="834688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Surface</a:t>
            </a:r>
            <a:endParaRPr lang="en-US" dirty="0"/>
          </a:p>
        </p:txBody>
      </p:sp>
      <p:pic>
        <p:nvPicPr>
          <p:cNvPr id="5" name="Picture 4"/>
          <p:cNvPicPr>
            <a:picLocks noChangeAspect="1"/>
          </p:cNvPicPr>
          <p:nvPr/>
        </p:nvPicPr>
        <p:blipFill rotWithShape="1">
          <a:blip r:embed="rId3"/>
          <a:srcRect l="15736" t="35961" r="4755" b="11241"/>
          <a:stretch/>
        </p:blipFill>
        <p:spPr>
          <a:xfrm>
            <a:off x="545911" y="1705969"/>
            <a:ext cx="11258872" cy="4203511"/>
          </a:xfrm>
          <a:prstGeom prst="rect">
            <a:avLst/>
          </a:prstGeom>
        </p:spPr>
      </p:pic>
    </p:spTree>
    <p:extLst>
      <p:ext uri="{BB962C8B-B14F-4D97-AF65-F5344CB8AC3E}">
        <p14:creationId xmlns:p14="http://schemas.microsoft.com/office/powerpoint/2010/main" val="20657245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Simulation Model</a:t>
            </a:r>
            <a:endParaRPr lang="en-US" dirty="0"/>
          </a:p>
        </p:txBody>
      </p:sp>
      <p:sp>
        <p:nvSpPr>
          <p:cNvPr id="3" name="Content Placeholder 2"/>
          <p:cNvSpPr>
            <a:spLocks noGrp="1"/>
          </p:cNvSpPr>
          <p:nvPr>
            <p:ph idx="1"/>
          </p:nvPr>
        </p:nvSpPr>
        <p:spPr>
          <a:xfrm>
            <a:off x="832514" y="1296537"/>
            <a:ext cx="10235820" cy="5561463"/>
          </a:xfrm>
        </p:spPr>
        <p:txBody>
          <a:bodyPr>
            <a:normAutofit fontScale="85000" lnSpcReduction="20000"/>
          </a:bodyPr>
          <a:lstStyle/>
          <a:p>
            <a:pPr marL="0" indent="0">
              <a:buNone/>
            </a:pPr>
            <a:r>
              <a:rPr lang="en-US" sz="1800" b="1" dirty="0" smtClean="0"/>
              <a:t>Radio Propagation Model</a:t>
            </a:r>
          </a:p>
          <a:p>
            <a:r>
              <a:rPr lang="en-US" sz="1800" dirty="0" smtClean="0"/>
              <a:t>RSS = K1 – K2 * log(d) + S</a:t>
            </a:r>
          </a:p>
          <a:p>
            <a:pPr lvl="1"/>
            <a:r>
              <a:rPr lang="en-US" sz="1600" dirty="0" smtClean="0"/>
              <a:t>K1 = 0, K2 = 30 and are constants dependent on BTS power/environment</a:t>
            </a:r>
          </a:p>
          <a:p>
            <a:pPr lvl="1"/>
            <a:r>
              <a:rPr lang="en-US" sz="1600" dirty="0" smtClean="0"/>
              <a:t>d = distance from MS to BTS</a:t>
            </a:r>
          </a:p>
          <a:p>
            <a:pPr lvl="1"/>
            <a:r>
              <a:rPr lang="en-US" sz="1600" dirty="0" smtClean="0"/>
              <a:t>S = zero-mean Gaussian shadowing effect w/ </a:t>
            </a:r>
            <a:r>
              <a:rPr lang="en-US" sz="1600" dirty="0" err="1" smtClean="0"/>
              <a:t>std</a:t>
            </a:r>
            <a:r>
              <a:rPr lang="en-US" sz="1600" dirty="0" smtClean="0"/>
              <a:t> deviation of 6.5</a:t>
            </a:r>
          </a:p>
          <a:p>
            <a:pPr lvl="1"/>
            <a:endParaRPr lang="en-US" sz="400" dirty="0" smtClean="0"/>
          </a:p>
          <a:p>
            <a:pPr marL="0" indent="0">
              <a:buNone/>
            </a:pPr>
            <a:r>
              <a:rPr lang="en-US" sz="1800" b="1" dirty="0" smtClean="0"/>
              <a:t>Traffic Model</a:t>
            </a:r>
            <a:endParaRPr lang="en-US" sz="1800" b="1" dirty="0"/>
          </a:p>
          <a:p>
            <a:r>
              <a:rPr lang="en-US" sz="1800" dirty="0" smtClean="0"/>
              <a:t>Call arrival is Poisson process with mean arrival = 6</a:t>
            </a:r>
          </a:p>
          <a:p>
            <a:r>
              <a:rPr lang="en-US" sz="1800" dirty="0" smtClean="0"/>
              <a:t>Calls arrive uniformly over simulation area</a:t>
            </a:r>
          </a:p>
          <a:p>
            <a:r>
              <a:rPr lang="en-US" sz="1800" dirty="0" smtClean="0"/>
              <a:t>Call duration is exponential process with mean = 120 seconds</a:t>
            </a:r>
          </a:p>
          <a:p>
            <a:endParaRPr lang="en-US" sz="400" dirty="0"/>
          </a:p>
          <a:p>
            <a:pPr marL="0" indent="0">
              <a:buNone/>
            </a:pPr>
            <a:r>
              <a:rPr lang="en-US" sz="1800" b="1" dirty="0" smtClean="0"/>
              <a:t>Mobility Model</a:t>
            </a:r>
          </a:p>
          <a:p>
            <a:r>
              <a:rPr lang="en-US" sz="1800" dirty="0" smtClean="0"/>
              <a:t>Velocity of MS is Gaussian, mean = 6, </a:t>
            </a:r>
            <a:r>
              <a:rPr lang="en-US" sz="1800" dirty="0" err="1" smtClean="0"/>
              <a:t>std</a:t>
            </a:r>
            <a:r>
              <a:rPr lang="en-US" sz="1800" dirty="0" smtClean="0"/>
              <a:t> deviation = 10, output capped at 16 m/s</a:t>
            </a:r>
          </a:p>
          <a:p>
            <a:r>
              <a:rPr lang="en-US" sz="1800" dirty="0" smtClean="0"/>
              <a:t>Direction of MS is uniformly distributed between 0 – 360 degrees</a:t>
            </a:r>
          </a:p>
          <a:p>
            <a:r>
              <a:rPr lang="en-US" sz="1800" dirty="0" smtClean="0"/>
              <a:t>Both updated every 10s</a:t>
            </a:r>
          </a:p>
          <a:p>
            <a:endParaRPr lang="en-US" sz="400" dirty="0" smtClean="0"/>
          </a:p>
          <a:p>
            <a:pPr marL="0" indent="0">
              <a:buNone/>
            </a:pPr>
            <a:r>
              <a:rPr lang="en-US" sz="1800" b="1" dirty="0" smtClean="0"/>
              <a:t>Cell Model</a:t>
            </a:r>
            <a:endParaRPr lang="en-US" sz="1800" b="1" dirty="0"/>
          </a:p>
          <a:p>
            <a:r>
              <a:rPr lang="en-US" sz="1800" dirty="0" smtClean="0"/>
              <a:t>19 Cells, 1 km radius for each cell, </a:t>
            </a:r>
            <a:r>
              <a:rPr lang="en-US" sz="1800" dirty="0" err="1" smtClean="0"/>
              <a:t>omni</a:t>
            </a:r>
            <a:r>
              <a:rPr lang="en-US" sz="1800" dirty="0" smtClean="0"/>
              <a:t>-direction antenna, 20 traffic channels supported per BTS</a:t>
            </a:r>
          </a:p>
          <a:p>
            <a:r>
              <a:rPr lang="en-US" sz="1800" dirty="0" smtClean="0"/>
              <a:t>4 channels in MS Active Set, 5 channels in MS Candidate Set</a:t>
            </a:r>
            <a:endParaRPr lang="en-US" sz="1800" dirty="0"/>
          </a:p>
        </p:txBody>
      </p:sp>
    </p:spTree>
    <p:extLst>
      <p:ext uri="{BB962C8B-B14F-4D97-AF65-F5344CB8AC3E}">
        <p14:creationId xmlns:p14="http://schemas.microsoft.com/office/powerpoint/2010/main" val="38781803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pic>
        <p:nvPicPr>
          <p:cNvPr id="4" name="Picture 3"/>
          <p:cNvPicPr>
            <a:picLocks noChangeAspect="1"/>
          </p:cNvPicPr>
          <p:nvPr/>
        </p:nvPicPr>
        <p:blipFill rotWithShape="1">
          <a:blip r:embed="rId3"/>
          <a:srcRect l="27168" t="30551" r="42623" b="26726"/>
          <a:stretch/>
        </p:blipFill>
        <p:spPr>
          <a:xfrm>
            <a:off x="8099945" y="371795"/>
            <a:ext cx="3766782" cy="3105936"/>
          </a:xfrm>
          <a:prstGeom prst="rect">
            <a:avLst/>
          </a:prstGeom>
          <a:ln w="38100">
            <a:solidFill>
              <a:schemeClr val="accent2"/>
            </a:solidFill>
          </a:ln>
        </p:spPr>
      </p:pic>
      <p:pic>
        <p:nvPicPr>
          <p:cNvPr id="5" name="Picture 4"/>
          <p:cNvPicPr>
            <a:picLocks noChangeAspect="1"/>
          </p:cNvPicPr>
          <p:nvPr/>
        </p:nvPicPr>
        <p:blipFill rotWithShape="1">
          <a:blip r:embed="rId4"/>
          <a:srcRect l="61783" t="47342" r="9267" b="10307"/>
          <a:stretch/>
        </p:blipFill>
        <p:spPr>
          <a:xfrm>
            <a:off x="8099945" y="3612952"/>
            <a:ext cx="3766782" cy="3098042"/>
          </a:xfrm>
          <a:prstGeom prst="rect">
            <a:avLst/>
          </a:prstGeom>
          <a:ln w="38100">
            <a:solidFill>
              <a:schemeClr val="accent2"/>
            </a:solidFill>
          </a:ln>
        </p:spPr>
      </p:pic>
      <p:pic>
        <p:nvPicPr>
          <p:cNvPr id="6" name="Picture 5"/>
          <p:cNvPicPr>
            <a:picLocks noChangeAspect="1"/>
          </p:cNvPicPr>
          <p:nvPr/>
        </p:nvPicPr>
        <p:blipFill rotWithShape="1">
          <a:blip r:embed="rId5"/>
          <a:srcRect l="61468" t="36334" r="9162" b="20942"/>
          <a:stretch/>
        </p:blipFill>
        <p:spPr>
          <a:xfrm>
            <a:off x="225188" y="3630304"/>
            <a:ext cx="3799224" cy="3080690"/>
          </a:xfrm>
          <a:prstGeom prst="rect">
            <a:avLst/>
          </a:prstGeom>
          <a:ln w="38100">
            <a:solidFill>
              <a:srgbClr val="00B050"/>
            </a:solidFill>
          </a:ln>
        </p:spPr>
      </p:pic>
      <p:pic>
        <p:nvPicPr>
          <p:cNvPr id="7" name="Picture 6"/>
          <p:cNvPicPr>
            <a:picLocks noChangeAspect="1"/>
          </p:cNvPicPr>
          <p:nvPr/>
        </p:nvPicPr>
        <p:blipFill rotWithShape="1">
          <a:blip r:embed="rId6"/>
          <a:srcRect l="27798" t="41184" r="43462" b="17025"/>
          <a:stretch/>
        </p:blipFill>
        <p:spPr>
          <a:xfrm>
            <a:off x="225188" y="371794"/>
            <a:ext cx="3799224" cy="3105936"/>
          </a:xfrm>
          <a:prstGeom prst="rect">
            <a:avLst/>
          </a:prstGeom>
          <a:ln w="38100">
            <a:solidFill>
              <a:srgbClr val="00B050"/>
            </a:solidFill>
          </a:ln>
        </p:spPr>
      </p:pic>
      <p:pic>
        <p:nvPicPr>
          <p:cNvPr id="8" name="Picture 7"/>
          <p:cNvPicPr>
            <a:picLocks noChangeAspect="1"/>
          </p:cNvPicPr>
          <p:nvPr/>
        </p:nvPicPr>
        <p:blipFill rotWithShape="1">
          <a:blip r:embed="rId7"/>
          <a:srcRect l="61259" t="35401" r="9896" b="22434"/>
          <a:stretch/>
        </p:blipFill>
        <p:spPr>
          <a:xfrm>
            <a:off x="4169390" y="3626599"/>
            <a:ext cx="3753135" cy="3084395"/>
          </a:xfrm>
          <a:prstGeom prst="rect">
            <a:avLst/>
          </a:prstGeom>
          <a:ln w="38100">
            <a:solidFill>
              <a:srgbClr val="FFFF00"/>
            </a:solidFill>
          </a:ln>
        </p:spPr>
      </p:pic>
      <p:pic>
        <p:nvPicPr>
          <p:cNvPr id="9" name="Picture 8"/>
          <p:cNvPicPr>
            <a:picLocks noChangeAspect="1"/>
          </p:cNvPicPr>
          <p:nvPr/>
        </p:nvPicPr>
        <p:blipFill rotWithShape="1">
          <a:blip r:embed="rId8"/>
          <a:srcRect l="27692" t="40065" r="43777" b="17584"/>
          <a:stretch/>
        </p:blipFill>
        <p:spPr>
          <a:xfrm>
            <a:off x="4183038" y="379688"/>
            <a:ext cx="3753135" cy="3098042"/>
          </a:xfrm>
          <a:prstGeom prst="rect">
            <a:avLst/>
          </a:prstGeom>
          <a:ln w="38100">
            <a:solidFill>
              <a:srgbClr val="FFFF00"/>
            </a:solidFill>
          </a:ln>
        </p:spPr>
      </p:pic>
    </p:spTree>
    <p:extLst>
      <p:ext uri="{BB962C8B-B14F-4D97-AF65-F5344CB8AC3E}">
        <p14:creationId xmlns:p14="http://schemas.microsoft.com/office/powerpoint/2010/main" val="22774712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Simulation</a:t>
            </a:r>
            <a:endParaRPr lang="en-US" dirty="0"/>
          </a:p>
        </p:txBody>
      </p:sp>
      <p:sp>
        <p:nvSpPr>
          <p:cNvPr id="4" name="Rectangle 3"/>
          <p:cNvSpPr/>
          <p:nvPr/>
        </p:nvSpPr>
        <p:spPr>
          <a:xfrm>
            <a:off x="683380" y="2751996"/>
            <a:ext cx="1624263" cy="13716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smtClean="0"/>
              <a:t>FIS</a:t>
            </a:r>
            <a:endParaRPr lang="en-US" b="1" dirty="0"/>
          </a:p>
        </p:txBody>
      </p:sp>
      <p:sp>
        <p:nvSpPr>
          <p:cNvPr id="5" name="Rectangle 4"/>
          <p:cNvSpPr/>
          <p:nvPr/>
        </p:nvSpPr>
        <p:spPr>
          <a:xfrm>
            <a:off x="4506576" y="2751996"/>
            <a:ext cx="2077463" cy="1371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MS channel </a:t>
            </a:r>
            <a:r>
              <a:rPr lang="en-US" dirty="0" err="1" smtClean="0"/>
              <a:t>eval</a:t>
            </a:r>
            <a:endParaRPr lang="en-US" dirty="0" smtClean="0"/>
          </a:p>
          <a:p>
            <a:pPr algn="ctr"/>
            <a:r>
              <a:rPr lang="en-US" dirty="0" smtClean="0"/>
              <a:t>(AS, CS, NS bookkeeping)</a:t>
            </a:r>
            <a:endParaRPr lang="en-US" dirty="0"/>
          </a:p>
        </p:txBody>
      </p:sp>
      <p:cxnSp>
        <p:nvCxnSpPr>
          <p:cNvPr id="7" name="Straight Arrow Connector 6"/>
          <p:cNvCxnSpPr>
            <a:stCxn id="4" idx="3"/>
            <a:endCxn id="5" idx="1"/>
          </p:cNvCxnSpPr>
          <p:nvPr/>
        </p:nvCxnSpPr>
        <p:spPr>
          <a:xfrm>
            <a:off x="2307643" y="3437796"/>
            <a:ext cx="2198933" cy="0"/>
          </a:xfrm>
          <a:prstGeom prst="straightConnector1">
            <a:avLst/>
          </a:prstGeom>
          <a:ln>
            <a:tailEnd type="triangle" w="lg" len="lg"/>
          </a:ln>
        </p:spPr>
        <p:style>
          <a:lnRef idx="1">
            <a:schemeClr val="dk1"/>
          </a:lnRef>
          <a:fillRef idx="0">
            <a:schemeClr val="dk1"/>
          </a:fillRef>
          <a:effectRef idx="0">
            <a:schemeClr val="dk1"/>
          </a:effectRef>
          <a:fontRef idx="minor">
            <a:schemeClr val="tx1"/>
          </a:fontRef>
        </p:style>
      </p:cxnSp>
      <p:sp>
        <p:nvSpPr>
          <p:cNvPr id="8" name="TextBox 7"/>
          <p:cNvSpPr txBox="1"/>
          <p:nvPr/>
        </p:nvSpPr>
        <p:spPr>
          <a:xfrm>
            <a:off x="2451042" y="2791464"/>
            <a:ext cx="1944763" cy="646331"/>
          </a:xfrm>
          <a:prstGeom prst="rect">
            <a:avLst/>
          </a:prstGeom>
          <a:noFill/>
        </p:spPr>
        <p:txBody>
          <a:bodyPr wrap="none" rtlCol="0">
            <a:spAutoFit/>
          </a:bodyPr>
          <a:lstStyle/>
          <a:p>
            <a:r>
              <a:rPr lang="en-US" dirty="0" smtClean="0"/>
              <a:t>4)  New T_ADD</a:t>
            </a:r>
          </a:p>
          <a:p>
            <a:r>
              <a:rPr lang="en-US" dirty="0" smtClean="0"/>
              <a:t>     New T_DROP</a:t>
            </a:r>
            <a:endParaRPr lang="en-US" dirty="0"/>
          </a:p>
        </p:txBody>
      </p:sp>
      <p:sp>
        <p:nvSpPr>
          <p:cNvPr id="12" name="TextBox 11"/>
          <p:cNvSpPr txBox="1"/>
          <p:nvPr/>
        </p:nvSpPr>
        <p:spPr>
          <a:xfrm>
            <a:off x="6697364" y="1508750"/>
            <a:ext cx="2946640" cy="369332"/>
          </a:xfrm>
          <a:prstGeom prst="rect">
            <a:avLst/>
          </a:prstGeom>
          <a:noFill/>
        </p:spPr>
        <p:txBody>
          <a:bodyPr wrap="none" rtlCol="0">
            <a:spAutoFit/>
          </a:bodyPr>
          <a:lstStyle/>
          <a:p>
            <a:r>
              <a:rPr lang="en-US" dirty="0" smtClean="0"/>
              <a:t>1) BTS channel (pilot) RSS</a:t>
            </a:r>
            <a:endParaRPr lang="en-US" dirty="0"/>
          </a:p>
        </p:txBody>
      </p:sp>
      <p:cxnSp>
        <p:nvCxnSpPr>
          <p:cNvPr id="14" name="Elbow Connector 13"/>
          <p:cNvCxnSpPr>
            <a:stCxn id="5" idx="3"/>
            <a:endCxn id="23" idx="1"/>
          </p:cNvCxnSpPr>
          <p:nvPr/>
        </p:nvCxnSpPr>
        <p:spPr>
          <a:xfrm flipV="1">
            <a:off x="6584039" y="3434883"/>
            <a:ext cx="2932240" cy="2913"/>
          </a:xfrm>
          <a:prstGeom prst="bentConnector3">
            <a:avLst>
              <a:gd name="adj1" fmla="val 50000"/>
            </a:avLst>
          </a:prstGeom>
          <a:ln>
            <a:tailEnd type="triangle" w="lg" len="lg"/>
          </a:ln>
        </p:spPr>
        <p:style>
          <a:lnRef idx="1">
            <a:schemeClr val="dk1"/>
          </a:lnRef>
          <a:fillRef idx="0">
            <a:schemeClr val="dk1"/>
          </a:fillRef>
          <a:effectRef idx="0">
            <a:schemeClr val="dk1"/>
          </a:effectRef>
          <a:fontRef idx="minor">
            <a:schemeClr val="tx1"/>
          </a:fontRef>
        </p:style>
      </p:cxnSp>
      <p:sp>
        <p:nvSpPr>
          <p:cNvPr id="16" name="TextBox 15"/>
          <p:cNvSpPr txBox="1"/>
          <p:nvPr/>
        </p:nvSpPr>
        <p:spPr>
          <a:xfrm>
            <a:off x="6697364" y="2782466"/>
            <a:ext cx="2860078" cy="646331"/>
          </a:xfrm>
          <a:prstGeom prst="rect">
            <a:avLst/>
          </a:prstGeom>
          <a:noFill/>
        </p:spPr>
        <p:txBody>
          <a:bodyPr wrap="none" rtlCol="0">
            <a:spAutoFit/>
          </a:bodyPr>
          <a:lstStyle/>
          <a:p>
            <a:r>
              <a:rPr lang="en-US" dirty="0" smtClean="0"/>
              <a:t>2) BTS channel decision </a:t>
            </a:r>
          </a:p>
          <a:p>
            <a:r>
              <a:rPr lang="en-US" dirty="0" smtClean="0"/>
              <a:t>    (add, drop, blocked)</a:t>
            </a:r>
            <a:endParaRPr lang="en-US" dirty="0"/>
          </a:p>
        </p:txBody>
      </p:sp>
      <p:cxnSp>
        <p:nvCxnSpPr>
          <p:cNvPr id="17" name="Elbow Connector 16"/>
          <p:cNvCxnSpPr>
            <a:stCxn id="5" idx="2"/>
            <a:endCxn id="4" idx="1"/>
          </p:cNvCxnSpPr>
          <p:nvPr/>
        </p:nvCxnSpPr>
        <p:spPr>
          <a:xfrm rot="5400000" flipH="1">
            <a:off x="2771444" y="1349732"/>
            <a:ext cx="685800" cy="4861928"/>
          </a:xfrm>
          <a:prstGeom prst="bentConnector4">
            <a:avLst>
              <a:gd name="adj1" fmla="val -160696"/>
              <a:gd name="adj2" fmla="val 104702"/>
            </a:avLst>
          </a:prstGeom>
          <a:ln>
            <a:tailEnd type="triangle" w="lg" len="lg"/>
          </a:ln>
        </p:spPr>
        <p:style>
          <a:lnRef idx="1">
            <a:schemeClr val="dk1"/>
          </a:lnRef>
          <a:fillRef idx="0">
            <a:schemeClr val="dk1"/>
          </a:fillRef>
          <a:effectRef idx="0">
            <a:schemeClr val="dk1"/>
          </a:effectRef>
          <a:fontRef idx="minor">
            <a:schemeClr val="tx1"/>
          </a:fontRef>
        </p:style>
      </p:cxnSp>
      <p:sp>
        <p:nvSpPr>
          <p:cNvPr id="21" name="TextBox 20"/>
          <p:cNvSpPr txBox="1"/>
          <p:nvPr/>
        </p:nvSpPr>
        <p:spPr>
          <a:xfrm>
            <a:off x="1549583" y="4521253"/>
            <a:ext cx="4028667" cy="646331"/>
          </a:xfrm>
          <a:prstGeom prst="rect">
            <a:avLst/>
          </a:prstGeom>
          <a:noFill/>
        </p:spPr>
        <p:txBody>
          <a:bodyPr wrap="none" rtlCol="0">
            <a:spAutoFit/>
          </a:bodyPr>
          <a:lstStyle/>
          <a:p>
            <a:r>
              <a:rPr lang="en-US" dirty="0" smtClean="0"/>
              <a:t>3)  New Active Set*</a:t>
            </a:r>
          </a:p>
          <a:p>
            <a:r>
              <a:rPr lang="en-US" dirty="0" smtClean="0"/>
              <a:t>     New number of free channels**</a:t>
            </a:r>
            <a:endParaRPr lang="en-US" dirty="0">
              <a:solidFill>
                <a:schemeClr val="accent2"/>
              </a:solidFill>
            </a:endParaRPr>
          </a:p>
        </p:txBody>
      </p:sp>
      <p:sp>
        <p:nvSpPr>
          <p:cNvPr id="23" name="Rectangle 22"/>
          <p:cNvSpPr/>
          <p:nvPr/>
        </p:nvSpPr>
        <p:spPr>
          <a:xfrm>
            <a:off x="9516279" y="2749083"/>
            <a:ext cx="2077463" cy="1371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Simulation Model Updates</a:t>
            </a:r>
          </a:p>
        </p:txBody>
      </p:sp>
      <p:cxnSp>
        <p:nvCxnSpPr>
          <p:cNvPr id="38" name="Elbow Connector 37"/>
          <p:cNvCxnSpPr>
            <a:stCxn id="23" idx="0"/>
            <a:endCxn id="5" idx="0"/>
          </p:cNvCxnSpPr>
          <p:nvPr/>
        </p:nvCxnSpPr>
        <p:spPr>
          <a:xfrm rot="16200000" flipH="1" flipV="1">
            <a:off x="8048703" y="245687"/>
            <a:ext cx="2913" cy="5009703"/>
          </a:xfrm>
          <a:prstGeom prst="bentConnector3">
            <a:avLst>
              <a:gd name="adj1" fmla="val -28930621"/>
            </a:avLst>
          </a:prstGeom>
          <a:ln>
            <a:tailEnd type="triangle" w="lg" len="lg"/>
          </a:ln>
        </p:spPr>
        <p:style>
          <a:lnRef idx="1">
            <a:schemeClr val="dk1"/>
          </a:lnRef>
          <a:fillRef idx="0">
            <a:schemeClr val="dk1"/>
          </a:fillRef>
          <a:effectRef idx="0">
            <a:schemeClr val="dk1"/>
          </a:effectRef>
          <a:fontRef idx="minor">
            <a:schemeClr val="tx1"/>
          </a:fontRef>
        </p:style>
      </p:cxnSp>
      <p:sp>
        <p:nvSpPr>
          <p:cNvPr id="54" name="TextBox 53"/>
          <p:cNvSpPr txBox="1"/>
          <p:nvPr/>
        </p:nvSpPr>
        <p:spPr>
          <a:xfrm>
            <a:off x="6946505" y="6096764"/>
            <a:ext cx="5139548" cy="523220"/>
          </a:xfrm>
          <a:prstGeom prst="rect">
            <a:avLst/>
          </a:prstGeom>
          <a:noFill/>
        </p:spPr>
        <p:txBody>
          <a:bodyPr wrap="none" rtlCol="0">
            <a:spAutoFit/>
          </a:bodyPr>
          <a:lstStyle/>
          <a:p>
            <a:r>
              <a:rPr lang="en-US" sz="1400" dirty="0" smtClean="0"/>
              <a:t>*  Not clear if average # of active set for BTS, or this MS</a:t>
            </a:r>
          </a:p>
          <a:p>
            <a:r>
              <a:rPr lang="en-US" sz="1400" dirty="0" smtClean="0"/>
              <a:t>** Not clear if number of free channels is global or this BTS</a:t>
            </a:r>
            <a:endParaRPr lang="en-US" sz="1400" dirty="0"/>
          </a:p>
        </p:txBody>
      </p:sp>
    </p:spTree>
    <p:extLst>
      <p:ext uri="{BB962C8B-B14F-4D97-AF65-F5344CB8AC3E}">
        <p14:creationId xmlns:p14="http://schemas.microsoft.com/office/powerpoint/2010/main" val="14504061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Issues with the paper</a:t>
            </a:r>
            <a:endParaRPr lang="en-US" dirty="0"/>
          </a:p>
        </p:txBody>
      </p:sp>
      <p:sp>
        <p:nvSpPr>
          <p:cNvPr id="3" name="Content Placeholder 2"/>
          <p:cNvSpPr>
            <a:spLocks noGrp="1"/>
          </p:cNvSpPr>
          <p:nvPr>
            <p:ph idx="1"/>
          </p:nvPr>
        </p:nvSpPr>
        <p:spPr>
          <a:xfrm>
            <a:off x="1141412" y="1874520"/>
            <a:ext cx="9905999" cy="4411979"/>
          </a:xfrm>
        </p:spPr>
        <p:txBody>
          <a:bodyPr>
            <a:normAutofit fontScale="77500" lnSpcReduction="20000"/>
          </a:bodyPr>
          <a:lstStyle/>
          <a:p>
            <a:pPr>
              <a:lnSpc>
                <a:spcPct val="134000"/>
              </a:lnSpc>
              <a:spcBef>
                <a:spcPts val="0"/>
              </a:spcBef>
              <a:spcAft>
                <a:spcPts val="600"/>
              </a:spcAft>
            </a:pPr>
            <a:r>
              <a:rPr lang="en-US" dirty="0" smtClean="0"/>
              <a:t>References to the Active Set having 4 or 6 BTS</a:t>
            </a:r>
          </a:p>
          <a:p>
            <a:pPr lvl="1">
              <a:lnSpc>
                <a:spcPct val="134000"/>
              </a:lnSpc>
              <a:spcBef>
                <a:spcPts val="0"/>
              </a:spcBef>
              <a:spcAft>
                <a:spcPts val="600"/>
              </a:spcAft>
            </a:pPr>
            <a:r>
              <a:rPr lang="en-US" dirty="0" smtClean="0"/>
              <a:t>Chose 4 based on membership function input space shown</a:t>
            </a:r>
          </a:p>
          <a:p>
            <a:pPr>
              <a:lnSpc>
                <a:spcPct val="134000"/>
              </a:lnSpc>
              <a:spcBef>
                <a:spcPts val="0"/>
              </a:spcBef>
              <a:spcAft>
                <a:spcPts val="600"/>
              </a:spcAft>
            </a:pPr>
            <a:r>
              <a:rPr lang="en-US" dirty="0" smtClean="0"/>
              <a:t>No value of T_TDROP timer</a:t>
            </a:r>
          </a:p>
          <a:p>
            <a:pPr lvl="1">
              <a:lnSpc>
                <a:spcPct val="134000"/>
              </a:lnSpc>
              <a:spcBef>
                <a:spcPts val="0"/>
              </a:spcBef>
              <a:spcAft>
                <a:spcPts val="600"/>
              </a:spcAft>
            </a:pPr>
            <a:r>
              <a:rPr lang="en-US" dirty="0" smtClean="0"/>
              <a:t>I chose 5 seconds, with 10s velocity/direction update in mind</a:t>
            </a:r>
          </a:p>
          <a:p>
            <a:pPr>
              <a:lnSpc>
                <a:spcPct val="134000"/>
              </a:lnSpc>
              <a:spcBef>
                <a:spcPts val="0"/>
              </a:spcBef>
              <a:spcAft>
                <a:spcPts val="600"/>
              </a:spcAft>
            </a:pPr>
            <a:r>
              <a:rPr lang="en-US" dirty="0" smtClean="0"/>
              <a:t>RSS calculation resulted in abnormal power levels ~200 dB, that don’t match the membership function output space</a:t>
            </a:r>
          </a:p>
          <a:p>
            <a:pPr lvl="1">
              <a:lnSpc>
                <a:spcPct val="134000"/>
              </a:lnSpc>
              <a:spcBef>
                <a:spcPts val="0"/>
              </a:spcBef>
              <a:spcAft>
                <a:spcPts val="600"/>
              </a:spcAft>
            </a:pPr>
            <a:r>
              <a:rPr lang="en-US" dirty="0" smtClean="0"/>
              <a:t>Chose calculation based on other literature that produces more realistic results</a:t>
            </a:r>
          </a:p>
          <a:p>
            <a:pPr>
              <a:lnSpc>
                <a:spcPct val="134000"/>
              </a:lnSpc>
              <a:spcBef>
                <a:spcPts val="0"/>
              </a:spcBef>
              <a:spcAft>
                <a:spcPts val="600"/>
              </a:spcAft>
            </a:pPr>
            <a:r>
              <a:rPr lang="en-US" dirty="0" smtClean="0"/>
              <a:t>Wasn’t clear whether the FIS input, remaining free channels, was per BTS or the global value; or whether each MS was to maintain a separate T_ADD, T_DROP for each BTS</a:t>
            </a:r>
          </a:p>
          <a:p>
            <a:pPr lvl="1">
              <a:lnSpc>
                <a:spcPct val="134000"/>
              </a:lnSpc>
              <a:spcBef>
                <a:spcPts val="0"/>
              </a:spcBef>
              <a:spcAft>
                <a:spcPts val="600"/>
              </a:spcAft>
            </a:pPr>
            <a:r>
              <a:rPr lang="en-US" dirty="0" smtClean="0"/>
              <a:t>Decided to keep 1 T_ADD, T_DROP per MS and use the global free channels</a:t>
            </a:r>
          </a:p>
          <a:p>
            <a:pPr>
              <a:lnSpc>
                <a:spcPct val="134000"/>
              </a:lnSpc>
              <a:spcBef>
                <a:spcPts val="0"/>
              </a:spcBef>
              <a:spcAft>
                <a:spcPts val="600"/>
              </a:spcAft>
            </a:pPr>
            <a:r>
              <a:rPr lang="en-US" dirty="0" smtClean="0"/>
              <a:t>Wasn’t able to figure out how </a:t>
            </a:r>
            <a:r>
              <a:rPr lang="en-US" dirty="0" err="1" smtClean="0"/>
              <a:t>Erlang</a:t>
            </a:r>
            <a:r>
              <a:rPr lang="en-US" dirty="0" smtClean="0"/>
              <a:t> traffic load is measured/created</a:t>
            </a:r>
          </a:p>
          <a:p>
            <a:pPr lvl="1">
              <a:lnSpc>
                <a:spcPct val="134000"/>
              </a:lnSpc>
              <a:spcBef>
                <a:spcPts val="0"/>
              </a:spcBef>
              <a:spcAft>
                <a:spcPts val="600"/>
              </a:spcAft>
            </a:pPr>
            <a:r>
              <a:rPr lang="en-US" dirty="0" smtClean="0"/>
              <a:t>Produced metrics based on instantaneous load at each time step and averages over entire simulation</a:t>
            </a:r>
          </a:p>
          <a:p>
            <a:pPr>
              <a:lnSpc>
                <a:spcPct val="134000"/>
              </a:lnSpc>
              <a:spcBef>
                <a:spcPts val="0"/>
              </a:spcBef>
              <a:spcAft>
                <a:spcPts val="600"/>
              </a:spcAft>
            </a:pPr>
            <a:r>
              <a:rPr lang="en-US" dirty="0" smtClean="0"/>
              <a:t>Unclear metrics like “cell outage”</a:t>
            </a:r>
          </a:p>
          <a:p>
            <a:endParaRPr lang="en-US" dirty="0" smtClean="0"/>
          </a:p>
        </p:txBody>
      </p:sp>
    </p:spTree>
    <p:extLst>
      <p:ext uri="{BB962C8B-B14F-4D97-AF65-F5344CB8AC3E}">
        <p14:creationId xmlns:p14="http://schemas.microsoft.com/office/powerpoint/2010/main" val="36320185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Using ~paper parameters</a:t>
            </a:r>
            <a:endParaRPr lang="en-US" dirty="0"/>
          </a:p>
        </p:txBody>
      </p:sp>
      <p:sp>
        <p:nvSpPr>
          <p:cNvPr id="3" name="Content Placeholder 2"/>
          <p:cNvSpPr>
            <a:spLocks noGrp="1"/>
          </p:cNvSpPr>
          <p:nvPr>
            <p:ph idx="1"/>
          </p:nvPr>
        </p:nvSpPr>
        <p:spPr>
          <a:xfrm>
            <a:off x="646111" y="1635337"/>
            <a:ext cx="4812993" cy="4954450"/>
          </a:xfrm>
        </p:spPr>
        <p:txBody>
          <a:bodyPr>
            <a:normAutofit fontScale="92500" lnSpcReduction="10000"/>
          </a:bodyPr>
          <a:lstStyle/>
          <a:p>
            <a:r>
              <a:rPr lang="en-US" dirty="0" smtClean="0"/>
              <a:t>T_ADD    -90</a:t>
            </a:r>
          </a:p>
          <a:p>
            <a:r>
              <a:rPr lang="en-US" dirty="0" smtClean="0"/>
              <a:t>T_DROP  -100</a:t>
            </a:r>
          </a:p>
          <a:p>
            <a:r>
              <a:rPr lang="en-US" dirty="0"/>
              <a:t>Total calls = 100</a:t>
            </a:r>
          </a:p>
          <a:p>
            <a:r>
              <a:rPr lang="en-US" dirty="0" smtClean="0"/>
              <a:t>Blocked calls = 26</a:t>
            </a:r>
          </a:p>
          <a:p>
            <a:r>
              <a:rPr lang="en-US" dirty="0" smtClean="0"/>
              <a:t>Dropped calls = 33</a:t>
            </a:r>
          </a:p>
          <a:p>
            <a:r>
              <a:rPr lang="en-US" dirty="0" smtClean="0"/>
              <a:t>Handoffs = 0 </a:t>
            </a:r>
          </a:p>
          <a:p>
            <a:endParaRPr lang="en-US" dirty="0" smtClean="0"/>
          </a:p>
          <a:p>
            <a:pPr>
              <a:lnSpc>
                <a:spcPct val="124000"/>
              </a:lnSpc>
              <a:spcBef>
                <a:spcPts val="0"/>
              </a:spcBef>
              <a:spcAft>
                <a:spcPts val="600"/>
              </a:spcAft>
            </a:pPr>
            <a:r>
              <a:rPr lang="en-US" dirty="0" smtClean="0"/>
              <a:t>RSS spread over a cell radius is much greater than the ~2 dB used in the FIS, creates a “dead zone”</a:t>
            </a:r>
          </a:p>
          <a:p>
            <a:pPr>
              <a:lnSpc>
                <a:spcPct val="124000"/>
              </a:lnSpc>
              <a:spcBef>
                <a:spcPts val="0"/>
              </a:spcBef>
              <a:spcAft>
                <a:spcPts val="600"/>
              </a:spcAft>
            </a:pPr>
            <a:r>
              <a:rPr lang="en-US" dirty="0"/>
              <a:t>MS don’t move fast enough to make it through “dead zone” to a new cell before being dropped.</a:t>
            </a:r>
          </a:p>
          <a:p>
            <a:endParaRPr lang="en-US" dirty="0" smtClean="0"/>
          </a:p>
          <a:p>
            <a:endParaRPr lang="en-US" dirty="0" smtClean="0"/>
          </a:p>
        </p:txBody>
      </p:sp>
      <p:pic>
        <p:nvPicPr>
          <p:cNvPr id="7" name="Picture 6"/>
          <p:cNvPicPr>
            <a:picLocks noChangeAspect="1"/>
          </p:cNvPicPr>
          <p:nvPr/>
        </p:nvPicPr>
        <p:blipFill rotWithShape="1">
          <a:blip r:embed="rId3"/>
          <a:srcRect l="43647" t="15201" r="4657" b="7256"/>
          <a:stretch/>
        </p:blipFill>
        <p:spPr>
          <a:xfrm>
            <a:off x="5759356" y="1510303"/>
            <a:ext cx="6023212" cy="5079484"/>
          </a:xfrm>
          <a:prstGeom prst="rect">
            <a:avLst/>
          </a:prstGeom>
        </p:spPr>
      </p:pic>
    </p:spTree>
    <p:extLst>
      <p:ext uri="{BB962C8B-B14F-4D97-AF65-F5344CB8AC3E}">
        <p14:creationId xmlns:p14="http://schemas.microsoft.com/office/powerpoint/2010/main" val="24049324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graphs</a:t>
            </a:r>
            <a:endParaRPr lang="en-US" dirty="0"/>
          </a:p>
        </p:txBody>
      </p:sp>
      <p:pic>
        <p:nvPicPr>
          <p:cNvPr id="4" name="Picture 3"/>
          <p:cNvPicPr>
            <a:picLocks noChangeAspect="1"/>
          </p:cNvPicPr>
          <p:nvPr/>
        </p:nvPicPr>
        <p:blipFill rotWithShape="1">
          <a:blip r:embed="rId2"/>
          <a:srcRect l="3148" t="39565" r="58497" b="7891"/>
          <a:stretch/>
        </p:blipFill>
        <p:spPr>
          <a:xfrm>
            <a:off x="8046769" y="2882389"/>
            <a:ext cx="4008130" cy="3087007"/>
          </a:xfrm>
          <a:prstGeom prst="rect">
            <a:avLst/>
          </a:prstGeom>
        </p:spPr>
      </p:pic>
      <p:pic>
        <p:nvPicPr>
          <p:cNvPr id="5" name="Picture 4"/>
          <p:cNvPicPr>
            <a:picLocks noChangeAspect="1"/>
          </p:cNvPicPr>
          <p:nvPr/>
        </p:nvPicPr>
        <p:blipFill rotWithShape="1">
          <a:blip r:embed="rId3"/>
          <a:srcRect l="4050" t="37447" r="57833" b="8739"/>
          <a:stretch/>
        </p:blipFill>
        <p:spPr>
          <a:xfrm>
            <a:off x="4086996" y="2882389"/>
            <a:ext cx="3887202" cy="3085466"/>
          </a:xfrm>
          <a:prstGeom prst="rect">
            <a:avLst/>
          </a:prstGeom>
        </p:spPr>
      </p:pic>
      <p:pic>
        <p:nvPicPr>
          <p:cNvPr id="6" name="Picture 5"/>
          <p:cNvPicPr>
            <a:picLocks noChangeAspect="1"/>
          </p:cNvPicPr>
          <p:nvPr/>
        </p:nvPicPr>
        <p:blipFill rotWithShape="1">
          <a:blip r:embed="rId4"/>
          <a:srcRect l="52819" t="24524" r="9659" b="21663"/>
          <a:stretch/>
        </p:blipFill>
        <p:spPr>
          <a:xfrm>
            <a:off x="141143" y="2882390"/>
            <a:ext cx="3828687" cy="3087260"/>
          </a:xfrm>
          <a:prstGeom prst="rect">
            <a:avLst/>
          </a:prstGeom>
        </p:spPr>
      </p:pic>
    </p:spTree>
    <p:extLst>
      <p:ext uri="{BB962C8B-B14F-4D97-AF65-F5344CB8AC3E}">
        <p14:creationId xmlns:p14="http://schemas.microsoft.com/office/powerpoint/2010/main" val="23967821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Better Numbers</a:t>
            </a:r>
            <a:endParaRPr lang="en-US" dirty="0"/>
          </a:p>
        </p:txBody>
      </p:sp>
      <p:sp>
        <p:nvSpPr>
          <p:cNvPr id="3" name="Content Placeholder 2"/>
          <p:cNvSpPr>
            <a:spLocks noGrp="1"/>
          </p:cNvSpPr>
          <p:nvPr>
            <p:ph idx="1"/>
          </p:nvPr>
        </p:nvSpPr>
        <p:spPr>
          <a:xfrm>
            <a:off x="1049863" y="1775763"/>
            <a:ext cx="3675219" cy="3541714"/>
          </a:xfrm>
        </p:spPr>
        <p:txBody>
          <a:bodyPr>
            <a:normAutofit fontScale="85000" lnSpcReduction="20000"/>
          </a:bodyPr>
          <a:lstStyle/>
          <a:p>
            <a:pPr marL="0" indent="0">
              <a:buNone/>
            </a:pPr>
            <a:r>
              <a:rPr lang="en-US" dirty="0" smtClean="0"/>
              <a:t>Static</a:t>
            </a:r>
          </a:p>
          <a:p>
            <a:r>
              <a:rPr lang="en-US" dirty="0" smtClean="0"/>
              <a:t>T_ADD = -110   </a:t>
            </a:r>
          </a:p>
          <a:p>
            <a:r>
              <a:rPr lang="en-US" dirty="0" smtClean="0"/>
              <a:t>T_DROP = -120</a:t>
            </a:r>
          </a:p>
          <a:p>
            <a:r>
              <a:rPr lang="en-US" dirty="0" smtClean="0"/>
              <a:t>Total </a:t>
            </a:r>
            <a:r>
              <a:rPr lang="en-US" dirty="0"/>
              <a:t>calls = 100</a:t>
            </a:r>
          </a:p>
          <a:p>
            <a:r>
              <a:rPr lang="en-US" dirty="0" smtClean="0"/>
              <a:t>Blocked calls = 3</a:t>
            </a:r>
          </a:p>
          <a:p>
            <a:r>
              <a:rPr lang="en-US" dirty="0" smtClean="0"/>
              <a:t>Dropped calls = 10</a:t>
            </a:r>
          </a:p>
          <a:p>
            <a:r>
              <a:rPr lang="en-US" dirty="0" smtClean="0"/>
              <a:t>Handoffs</a:t>
            </a:r>
            <a:r>
              <a:rPr lang="en-US" dirty="0"/>
              <a:t> </a:t>
            </a:r>
            <a:r>
              <a:rPr lang="en-US" dirty="0" smtClean="0"/>
              <a:t>= 5</a:t>
            </a:r>
          </a:p>
          <a:p>
            <a:r>
              <a:rPr lang="en-US" dirty="0" smtClean="0"/>
              <a:t>Blocked handoffs = 31</a:t>
            </a:r>
          </a:p>
          <a:p>
            <a:endParaRPr lang="en-US" dirty="0"/>
          </a:p>
          <a:p>
            <a:r>
              <a:rPr lang="en-US" dirty="0" smtClean="0"/>
              <a:t>Channels per BTS = 10*</a:t>
            </a:r>
          </a:p>
          <a:p>
            <a:endParaRPr lang="en-US" dirty="0" smtClean="0"/>
          </a:p>
          <a:p>
            <a:endParaRPr lang="en-US" dirty="0" smtClean="0"/>
          </a:p>
        </p:txBody>
      </p:sp>
      <p:sp>
        <p:nvSpPr>
          <p:cNvPr id="4" name="Rectangle 3"/>
          <p:cNvSpPr/>
          <p:nvPr/>
        </p:nvSpPr>
        <p:spPr>
          <a:xfrm>
            <a:off x="4725082" y="5997392"/>
            <a:ext cx="7199407" cy="738664"/>
          </a:xfrm>
          <a:prstGeom prst="rect">
            <a:avLst/>
          </a:prstGeom>
        </p:spPr>
        <p:txBody>
          <a:bodyPr wrap="none">
            <a:spAutoFit/>
          </a:bodyPr>
          <a:lstStyle/>
          <a:p>
            <a:r>
              <a:rPr lang="en-US" sz="1400" dirty="0" smtClean="0"/>
              <a:t>* To try to force more activity, would need more traffic otherwise.</a:t>
            </a:r>
            <a:br>
              <a:rPr lang="en-US" sz="1400" dirty="0" smtClean="0"/>
            </a:br>
            <a:r>
              <a:rPr lang="en-US" sz="1400" dirty="0" smtClean="0"/>
              <a:t>   FIS input CHRM is pegged at 10 channels anyway, so it doesn’t change outputs</a:t>
            </a:r>
          </a:p>
          <a:p>
            <a:r>
              <a:rPr lang="en-US" sz="1400" dirty="0" smtClean="0"/>
              <a:t>** Paper used 6,  the lower the number the heavier the call traffic</a:t>
            </a:r>
            <a:endParaRPr lang="en-US" sz="1400" dirty="0"/>
          </a:p>
        </p:txBody>
      </p:sp>
      <p:sp>
        <p:nvSpPr>
          <p:cNvPr id="6" name="Content Placeholder 2"/>
          <p:cNvSpPr txBox="1">
            <a:spLocks/>
          </p:cNvSpPr>
          <p:nvPr/>
        </p:nvSpPr>
        <p:spPr>
          <a:xfrm>
            <a:off x="4538005" y="1775763"/>
            <a:ext cx="3675219" cy="3541714"/>
          </a:xfrm>
          <a:prstGeom prst="rect">
            <a:avLst/>
          </a:prstGeom>
        </p:spPr>
        <p:txBody>
          <a:bodyPr vert="horz" lIns="91440" tIns="45720" rIns="91440" bIns="45720" rtlCol="0">
            <a:normAutofit fontScale="850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None/>
            </a:pPr>
            <a:r>
              <a:rPr lang="en-US" dirty="0" smtClean="0"/>
              <a:t>w/ Fuzzy</a:t>
            </a:r>
          </a:p>
          <a:p>
            <a:r>
              <a:rPr lang="en-US" dirty="0" smtClean="0"/>
              <a:t>T_ADD = [-126, -95]  </a:t>
            </a:r>
          </a:p>
          <a:p>
            <a:r>
              <a:rPr lang="en-US" dirty="0" smtClean="0"/>
              <a:t>T_DROP = [-125, -105]</a:t>
            </a:r>
          </a:p>
          <a:p>
            <a:r>
              <a:rPr lang="en-US" dirty="0" smtClean="0"/>
              <a:t>Total calls = 100</a:t>
            </a:r>
          </a:p>
          <a:p>
            <a:r>
              <a:rPr lang="en-US" dirty="0" smtClean="0"/>
              <a:t>Blocked calls = 3</a:t>
            </a:r>
          </a:p>
          <a:p>
            <a:r>
              <a:rPr lang="en-US" dirty="0" smtClean="0"/>
              <a:t>Dropped calls = 17</a:t>
            </a:r>
          </a:p>
          <a:p>
            <a:r>
              <a:rPr lang="en-US" dirty="0" smtClean="0"/>
              <a:t>Handoffs = 8</a:t>
            </a:r>
          </a:p>
          <a:p>
            <a:r>
              <a:rPr lang="en-US" dirty="0" smtClean="0"/>
              <a:t>Blocked handoffs = 35</a:t>
            </a:r>
          </a:p>
          <a:p>
            <a:endParaRPr lang="en-US" dirty="0" smtClean="0"/>
          </a:p>
          <a:p>
            <a:r>
              <a:rPr lang="en-US" dirty="0" smtClean="0"/>
              <a:t>Channels per BTS = 10*</a:t>
            </a:r>
          </a:p>
          <a:p>
            <a:endParaRPr lang="en-US" dirty="0" smtClean="0"/>
          </a:p>
          <a:p>
            <a:endParaRPr lang="en-US" dirty="0" smtClean="0"/>
          </a:p>
        </p:txBody>
      </p:sp>
      <p:sp>
        <p:nvSpPr>
          <p:cNvPr id="9" name="Content Placeholder 2"/>
          <p:cNvSpPr txBox="1">
            <a:spLocks/>
          </p:cNvSpPr>
          <p:nvPr/>
        </p:nvSpPr>
        <p:spPr>
          <a:xfrm>
            <a:off x="8119686" y="1775763"/>
            <a:ext cx="3675219" cy="3541714"/>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None/>
            </a:pPr>
            <a:r>
              <a:rPr lang="en-US" dirty="0" smtClean="0"/>
              <a:t>Heavy Load</a:t>
            </a:r>
            <a:endParaRPr lang="en-US" dirty="0" smtClean="0"/>
          </a:p>
          <a:p>
            <a:r>
              <a:rPr lang="en-US" dirty="0" smtClean="0"/>
              <a:t>T_ADD = [-126, -95]  </a:t>
            </a:r>
          </a:p>
          <a:p>
            <a:r>
              <a:rPr lang="en-US" dirty="0" smtClean="0"/>
              <a:t>T_DROP = [-125, -105]</a:t>
            </a:r>
          </a:p>
          <a:p>
            <a:r>
              <a:rPr lang="en-US" dirty="0" smtClean="0"/>
              <a:t>Total calls = 100</a:t>
            </a:r>
          </a:p>
          <a:p>
            <a:r>
              <a:rPr lang="en-US" dirty="0" smtClean="0"/>
              <a:t>Blocked calls = 22</a:t>
            </a:r>
          </a:p>
          <a:p>
            <a:r>
              <a:rPr lang="en-US" dirty="0" smtClean="0"/>
              <a:t>Dropped calls = 14</a:t>
            </a:r>
          </a:p>
          <a:p>
            <a:r>
              <a:rPr lang="en-US" dirty="0" smtClean="0"/>
              <a:t>Handoffs = 9</a:t>
            </a:r>
          </a:p>
          <a:p>
            <a:r>
              <a:rPr lang="en-US" dirty="0" smtClean="0"/>
              <a:t>Blocked handoffs = 255</a:t>
            </a:r>
          </a:p>
          <a:p>
            <a:endParaRPr lang="en-US" dirty="0" smtClean="0"/>
          </a:p>
          <a:p>
            <a:r>
              <a:rPr lang="en-US" dirty="0" smtClean="0"/>
              <a:t>Channels per BTS = 10*</a:t>
            </a:r>
          </a:p>
          <a:p>
            <a:r>
              <a:rPr lang="en-US" dirty="0" smtClean="0"/>
              <a:t>Call arrival mean = .6**</a:t>
            </a:r>
          </a:p>
          <a:p>
            <a:endParaRPr lang="en-US" dirty="0" smtClean="0"/>
          </a:p>
          <a:p>
            <a:endParaRPr lang="en-US" dirty="0" smtClean="0"/>
          </a:p>
        </p:txBody>
      </p:sp>
    </p:spTree>
    <p:extLst>
      <p:ext uri="{BB962C8B-B14F-4D97-AF65-F5344CB8AC3E}">
        <p14:creationId xmlns:p14="http://schemas.microsoft.com/office/powerpoint/2010/main" val="31804474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Simulation</a:t>
            </a:r>
            <a:endParaRPr lang="en-US" dirty="0"/>
          </a:p>
        </p:txBody>
      </p:sp>
      <p:sp>
        <p:nvSpPr>
          <p:cNvPr id="3" name="Content Placeholder 2"/>
          <p:cNvSpPr>
            <a:spLocks noGrp="1"/>
          </p:cNvSpPr>
          <p:nvPr>
            <p:ph idx="1"/>
          </p:nvPr>
        </p:nvSpPr>
        <p:spPr/>
        <p:txBody>
          <a:bodyPr/>
          <a:lstStyle/>
          <a:p>
            <a:r>
              <a:rPr lang="en-US" smtClean="0"/>
              <a:t>See separate </a:t>
            </a:r>
            <a:r>
              <a:rPr lang="en-US" dirty="0" smtClean="0"/>
              <a:t>mp4 files.</a:t>
            </a:r>
            <a:endParaRPr lang="en-US" dirty="0"/>
          </a:p>
        </p:txBody>
      </p:sp>
    </p:spTree>
    <p:extLst>
      <p:ext uri="{BB962C8B-B14F-4D97-AF65-F5344CB8AC3E}">
        <p14:creationId xmlns:p14="http://schemas.microsoft.com/office/powerpoint/2010/main" val="38132052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Interim Standard 95 (IS-95)</a:t>
            </a:r>
            <a:endParaRPr lang="en-US" dirty="0"/>
          </a:p>
        </p:txBody>
      </p:sp>
      <p:sp>
        <p:nvSpPr>
          <p:cNvPr id="3" name="Content Placeholder 2"/>
          <p:cNvSpPr>
            <a:spLocks noGrp="1"/>
          </p:cNvSpPr>
          <p:nvPr>
            <p:ph idx="1"/>
          </p:nvPr>
        </p:nvSpPr>
        <p:spPr/>
        <p:txBody>
          <a:bodyPr/>
          <a:lstStyle/>
          <a:p>
            <a:r>
              <a:rPr lang="en-US" dirty="0"/>
              <a:t>Focus of “A Novel Soft Handoff Algorithm for Fair Network Resources Distribution” is on the IS-95 handoff </a:t>
            </a:r>
            <a:r>
              <a:rPr lang="en-US" dirty="0" smtClean="0"/>
              <a:t>(transition) procedure </a:t>
            </a:r>
            <a:r>
              <a:rPr lang="en-US" dirty="0"/>
              <a:t>of </a:t>
            </a:r>
            <a:r>
              <a:rPr lang="en-US" dirty="0" smtClean="0"/>
              <a:t>mobile devices (MS) moving in and out of </a:t>
            </a:r>
            <a:r>
              <a:rPr lang="en-US" dirty="0" err="1" smtClean="0"/>
              <a:t>basestation</a:t>
            </a:r>
            <a:r>
              <a:rPr lang="en-US" dirty="0" smtClean="0"/>
              <a:t> (BTS) cells.</a:t>
            </a:r>
          </a:p>
          <a:p>
            <a:endParaRPr lang="en-US" dirty="0"/>
          </a:p>
          <a:p>
            <a:r>
              <a:rPr lang="en-US" dirty="0" smtClean="0"/>
              <a:t>IS-95 was the first Code Division Multiple Access (CDMA) cellular network standard, known as </a:t>
            </a:r>
            <a:r>
              <a:rPr lang="en-US" dirty="0" err="1" smtClean="0"/>
              <a:t>cdmaOne</a:t>
            </a:r>
            <a:r>
              <a:rPr lang="en-US" dirty="0" smtClean="0"/>
              <a:t>, deployed in 1995. Later revisions became IS-2000 known as CDMA2000, a popular 3G technology in the early 2000’s.</a:t>
            </a:r>
          </a:p>
          <a:p>
            <a:endParaRPr lang="en-US" dirty="0"/>
          </a:p>
          <a:p>
            <a:r>
              <a:rPr lang="en-US" dirty="0" smtClean="0"/>
              <a:t>This paper proposed a Fuzzy Inference Engine (FIS) to improve network resource sharing when performing “soft” handoffs.</a:t>
            </a:r>
          </a:p>
          <a:p>
            <a:endParaRPr lang="en-US" dirty="0"/>
          </a:p>
          <a:p>
            <a:endParaRPr lang="en-US" dirty="0" smtClean="0"/>
          </a:p>
          <a:p>
            <a:endParaRPr lang="en-US" b="1" dirty="0"/>
          </a:p>
        </p:txBody>
      </p:sp>
    </p:spTree>
    <p:extLst>
      <p:ext uri="{BB962C8B-B14F-4D97-AF65-F5344CB8AC3E}">
        <p14:creationId xmlns:p14="http://schemas.microsoft.com/office/powerpoint/2010/main" val="26877425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t>
            </a:r>
            <a:endParaRPr lang="en-US" dirty="0"/>
          </a:p>
        </p:txBody>
      </p:sp>
      <p:sp>
        <p:nvSpPr>
          <p:cNvPr id="3" name="Content Placeholder 2"/>
          <p:cNvSpPr>
            <a:spLocks noGrp="1"/>
          </p:cNvSpPr>
          <p:nvPr>
            <p:ph idx="1"/>
          </p:nvPr>
        </p:nvSpPr>
        <p:spPr>
          <a:xfrm>
            <a:off x="1103312" y="1378424"/>
            <a:ext cx="10510933" cy="5363570"/>
          </a:xfrm>
        </p:spPr>
        <p:txBody>
          <a:bodyPr>
            <a:normAutofit fontScale="70000" lnSpcReduction="20000"/>
          </a:bodyPr>
          <a:lstStyle/>
          <a:p>
            <a:pPr>
              <a:lnSpc>
                <a:spcPct val="134000"/>
              </a:lnSpc>
              <a:spcBef>
                <a:spcPts val="0"/>
              </a:spcBef>
              <a:spcAft>
                <a:spcPts val="600"/>
              </a:spcAft>
            </a:pPr>
            <a:r>
              <a:rPr lang="en-US" dirty="0" smtClean="0"/>
              <a:t>T_DROP and T_ADD parameters must be chosen based on the range of RSS possible within a cell. IMO they should be close to the RSS value at the </a:t>
            </a:r>
            <a:r>
              <a:rPr lang="en-US" b="1" dirty="0" smtClean="0"/>
              <a:t>edge</a:t>
            </a:r>
            <a:r>
              <a:rPr lang="en-US" dirty="0" smtClean="0"/>
              <a:t> of a cell so that there is overlap between cells where mobile devices qualify for multiple BTS and the Fuzzy Logic controller can have an impact.</a:t>
            </a:r>
          </a:p>
          <a:p>
            <a:pPr>
              <a:lnSpc>
                <a:spcPct val="134000"/>
              </a:lnSpc>
              <a:spcBef>
                <a:spcPts val="0"/>
              </a:spcBef>
              <a:spcAft>
                <a:spcPts val="600"/>
              </a:spcAft>
            </a:pPr>
            <a:r>
              <a:rPr lang="en-US" dirty="0" smtClean="0"/>
              <a:t>I’m not sure how the author had so much difference in the results that were percentages over increased load, when the FIS output only varies by ~2 </a:t>
            </a:r>
            <a:r>
              <a:rPr lang="en-US" dirty="0" err="1" smtClean="0"/>
              <a:t>dB.</a:t>
            </a:r>
            <a:r>
              <a:rPr lang="en-US" dirty="0" smtClean="0"/>
              <a:t> The RSS calculation is key – my power range was drastically different over the radius of a cell from 10’s to almost 100 </a:t>
            </a:r>
            <a:r>
              <a:rPr lang="en-US" dirty="0" err="1" smtClean="0"/>
              <a:t>dB.</a:t>
            </a:r>
            <a:endParaRPr lang="en-US" dirty="0" smtClean="0"/>
          </a:p>
          <a:p>
            <a:pPr>
              <a:lnSpc>
                <a:spcPct val="134000"/>
              </a:lnSpc>
              <a:spcBef>
                <a:spcPts val="0"/>
              </a:spcBef>
              <a:spcAft>
                <a:spcPts val="600"/>
              </a:spcAft>
            </a:pPr>
            <a:r>
              <a:rPr lang="en-US" dirty="0" smtClean="0"/>
              <a:t>Some metrics that sounded clear, aren’t when you go to implement the simulation </a:t>
            </a:r>
          </a:p>
          <a:p>
            <a:pPr lvl="1">
              <a:lnSpc>
                <a:spcPct val="134000"/>
              </a:lnSpc>
              <a:spcBef>
                <a:spcPts val="0"/>
              </a:spcBef>
              <a:spcAft>
                <a:spcPts val="600"/>
              </a:spcAft>
            </a:pPr>
            <a:r>
              <a:rPr lang="en-US" dirty="0" smtClean="0"/>
              <a:t>What exact state does the author count as a cell outage? This could be lack of understanding  IS-95 protocol.</a:t>
            </a:r>
          </a:p>
          <a:p>
            <a:pPr lvl="1">
              <a:lnSpc>
                <a:spcPct val="134000"/>
              </a:lnSpc>
              <a:spcBef>
                <a:spcPts val="0"/>
              </a:spcBef>
              <a:spcAft>
                <a:spcPts val="600"/>
              </a:spcAft>
            </a:pPr>
            <a:r>
              <a:rPr lang="en-US" dirty="0" smtClean="0"/>
              <a:t>Wasn’t clear whether the T_ADD, SHW parameters controlled by FIS were to be updated globally for all channel determinations or separately for each mobile device/BTS.</a:t>
            </a:r>
          </a:p>
          <a:p>
            <a:pPr>
              <a:lnSpc>
                <a:spcPct val="134000"/>
              </a:lnSpc>
              <a:spcBef>
                <a:spcPts val="0"/>
              </a:spcBef>
              <a:spcAft>
                <a:spcPts val="600"/>
              </a:spcAft>
            </a:pPr>
            <a:endParaRPr lang="en-US" dirty="0" smtClean="0"/>
          </a:p>
          <a:p>
            <a:pPr marL="0" indent="0">
              <a:lnSpc>
                <a:spcPct val="134000"/>
              </a:lnSpc>
              <a:spcBef>
                <a:spcPts val="0"/>
              </a:spcBef>
              <a:spcAft>
                <a:spcPts val="600"/>
              </a:spcAft>
              <a:buNone/>
            </a:pPr>
            <a:r>
              <a:rPr lang="en-US" dirty="0" smtClean="0"/>
              <a:t>Simulation TODO</a:t>
            </a:r>
            <a:endParaRPr lang="en-US" dirty="0"/>
          </a:p>
          <a:p>
            <a:pPr>
              <a:lnSpc>
                <a:spcPct val="134000"/>
              </a:lnSpc>
              <a:spcBef>
                <a:spcPts val="0"/>
              </a:spcBef>
              <a:spcAft>
                <a:spcPts val="600"/>
              </a:spcAft>
            </a:pPr>
            <a:r>
              <a:rPr lang="en-US" dirty="0" smtClean="0"/>
              <a:t>Each MS should check each BTS channel RSS with random noise/fading when doing Set </a:t>
            </a:r>
            <a:r>
              <a:rPr lang="en-US" dirty="0" err="1" smtClean="0"/>
              <a:t>maintainance</a:t>
            </a:r>
            <a:r>
              <a:rPr lang="en-US" dirty="0" smtClean="0"/>
              <a:t>. I take a shortcut by only calculating RSS for 1 channel per BTS and assuming the channels per BTS are the same. This means if a mobile is using more than 1 channel from the same BTS, they will all be added/dropped/handoff together which prevents spatial diversity and can essentially force hard handoff.</a:t>
            </a:r>
          </a:p>
          <a:p>
            <a:pPr>
              <a:lnSpc>
                <a:spcPct val="134000"/>
              </a:lnSpc>
              <a:spcBef>
                <a:spcPts val="0"/>
              </a:spcBef>
              <a:spcAft>
                <a:spcPts val="600"/>
              </a:spcAft>
            </a:pPr>
            <a:r>
              <a:rPr lang="en-US" dirty="0" smtClean="0"/>
              <a:t>Add Selective and Hysteresis features</a:t>
            </a:r>
          </a:p>
          <a:p>
            <a:pPr>
              <a:lnSpc>
                <a:spcPct val="134000"/>
              </a:lnSpc>
              <a:spcBef>
                <a:spcPts val="0"/>
              </a:spcBef>
              <a:spcAft>
                <a:spcPts val="600"/>
              </a:spcAft>
            </a:pPr>
            <a:r>
              <a:rPr lang="en-US" dirty="0" smtClean="0"/>
              <a:t>Move channel bookkeeping into function</a:t>
            </a:r>
            <a:endParaRPr lang="en-US" dirty="0"/>
          </a:p>
        </p:txBody>
      </p:sp>
    </p:spTree>
    <p:extLst>
      <p:ext uri="{BB962C8B-B14F-4D97-AF65-F5344CB8AC3E}">
        <p14:creationId xmlns:p14="http://schemas.microsoft.com/office/powerpoint/2010/main" val="3792614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pic>
        <p:nvPicPr>
          <p:cNvPr id="2050" name="Picture 2" descr="Image result for dropped calls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4666" y="1889149"/>
            <a:ext cx="4195481" cy="4195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05466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Code Division Multiple Access (CDMA)</a:t>
            </a:r>
            <a:endParaRPr lang="en-US" sz="3600" dirty="0"/>
          </a:p>
        </p:txBody>
      </p:sp>
      <p:sp>
        <p:nvSpPr>
          <p:cNvPr id="3" name="Content Placeholder 2"/>
          <p:cNvSpPr>
            <a:spLocks noGrp="1"/>
          </p:cNvSpPr>
          <p:nvPr>
            <p:ph idx="1"/>
          </p:nvPr>
        </p:nvSpPr>
        <p:spPr>
          <a:xfrm>
            <a:off x="646110" y="1661676"/>
            <a:ext cx="6480525" cy="4586723"/>
          </a:xfrm>
        </p:spPr>
        <p:txBody>
          <a:bodyPr>
            <a:noAutofit/>
          </a:bodyPr>
          <a:lstStyle/>
          <a:p>
            <a:r>
              <a:rPr lang="en-US" sz="1800" dirty="0" smtClean="0"/>
              <a:t>Multiple access schemes are used by networks to support multiple separate control and traffic channels with constrained resources</a:t>
            </a:r>
          </a:p>
          <a:p>
            <a:pPr lvl="1"/>
            <a:r>
              <a:rPr lang="en-US" sz="1600" dirty="0" smtClean="0"/>
              <a:t>Frequency </a:t>
            </a:r>
            <a:r>
              <a:rPr lang="en-US" sz="1600" dirty="0"/>
              <a:t>Division Multiple Access </a:t>
            </a:r>
            <a:r>
              <a:rPr lang="en-US" sz="1600" dirty="0" smtClean="0"/>
              <a:t>(FDMA</a:t>
            </a:r>
            <a:r>
              <a:rPr lang="en-US" sz="1600" dirty="0"/>
              <a:t>), ex </a:t>
            </a:r>
            <a:r>
              <a:rPr lang="en-US" sz="1600" dirty="0" smtClean="0"/>
              <a:t>Radio</a:t>
            </a:r>
          </a:p>
          <a:p>
            <a:pPr lvl="1"/>
            <a:r>
              <a:rPr lang="en-US" sz="1600" dirty="0" smtClean="0"/>
              <a:t>Time Division Multiple Access (TDMA), ex GSM</a:t>
            </a:r>
          </a:p>
          <a:p>
            <a:pPr lvl="1"/>
            <a:r>
              <a:rPr lang="en-US" sz="1600" dirty="0"/>
              <a:t>Code Division Multiple Access (</a:t>
            </a:r>
            <a:r>
              <a:rPr lang="en-US" sz="1600" dirty="0" smtClean="0"/>
              <a:t>CDMA), ex. IS-95</a:t>
            </a:r>
          </a:p>
          <a:p>
            <a:pPr lvl="1"/>
            <a:r>
              <a:rPr lang="en-US" sz="1600" dirty="0" smtClean="0"/>
              <a:t>Spatial Division Multiple Access (SDMA), ex. 802.11ad</a:t>
            </a:r>
            <a:endParaRPr lang="en-US" sz="1600" dirty="0"/>
          </a:p>
          <a:p>
            <a:endParaRPr lang="en-US" sz="1800" dirty="0" smtClean="0"/>
          </a:p>
          <a:p>
            <a:r>
              <a:rPr lang="en-US" sz="1800" dirty="0" smtClean="0"/>
              <a:t>CDMA overlays multiple channels on the same frequency range but “spreads” their energy using pseudorandom noise sequences known as PN codes or  PRN codes. This allows receivers to pull a desired signal out of the noise by correlating against a specific code.</a:t>
            </a:r>
            <a:endParaRPr lang="en-US" sz="1800" dirty="0"/>
          </a:p>
        </p:txBody>
      </p:sp>
      <p:pic>
        <p:nvPicPr>
          <p:cNvPr id="1026" name="Picture 2" descr="tdmavscdm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4100" y="1661676"/>
            <a:ext cx="4215540" cy="236133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8805442" y="4023012"/>
            <a:ext cx="2924198" cy="276999"/>
          </a:xfrm>
          <a:prstGeom prst="rect">
            <a:avLst/>
          </a:prstGeom>
        </p:spPr>
        <p:txBody>
          <a:bodyPr wrap="none">
            <a:spAutoFit/>
          </a:bodyPr>
          <a:lstStyle/>
          <a:p>
            <a:r>
              <a:rPr lang="en-US" sz="1200" dirty="0"/>
              <a:t>http://www.ni.com/tutorial/7107/en/</a:t>
            </a:r>
          </a:p>
        </p:txBody>
      </p:sp>
      <p:pic>
        <p:nvPicPr>
          <p:cNvPr id="6" name="Picture 5"/>
          <p:cNvPicPr>
            <a:picLocks noChangeAspect="1"/>
          </p:cNvPicPr>
          <p:nvPr/>
        </p:nvPicPr>
        <p:blipFill rotWithShape="1">
          <a:blip r:embed="rId3"/>
          <a:srcRect l="32807" t="49735" r="34793" b="20604"/>
          <a:stretch/>
        </p:blipFill>
        <p:spPr>
          <a:xfrm>
            <a:off x="7514100" y="4407510"/>
            <a:ext cx="4215540" cy="2169764"/>
          </a:xfrm>
          <a:prstGeom prst="rect">
            <a:avLst/>
          </a:prstGeom>
        </p:spPr>
      </p:pic>
      <p:sp>
        <p:nvSpPr>
          <p:cNvPr id="7" name="Rectangle 6"/>
          <p:cNvSpPr/>
          <p:nvPr/>
        </p:nvSpPr>
        <p:spPr>
          <a:xfrm>
            <a:off x="7794832" y="6577274"/>
            <a:ext cx="4060727" cy="276999"/>
          </a:xfrm>
          <a:prstGeom prst="rect">
            <a:avLst/>
          </a:prstGeom>
        </p:spPr>
        <p:txBody>
          <a:bodyPr wrap="none">
            <a:spAutoFit/>
          </a:bodyPr>
          <a:lstStyle/>
          <a:p>
            <a:r>
              <a:rPr lang="en-US" sz="1200" dirty="0"/>
              <a:t>http://www.pitt.edu/~dtipper/2720/2720_Slides9.pdf</a:t>
            </a:r>
          </a:p>
        </p:txBody>
      </p:sp>
    </p:spTree>
    <p:extLst>
      <p:ext uri="{BB962C8B-B14F-4D97-AF65-F5344CB8AC3E}">
        <p14:creationId xmlns:p14="http://schemas.microsoft.com/office/powerpoint/2010/main" val="41086449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IS-95 </a:t>
            </a:r>
            <a:r>
              <a:rPr lang="en-US" dirty="0" smtClean="0"/>
              <a:t>Call Setup</a:t>
            </a:r>
            <a:endParaRPr lang="en-US" dirty="0"/>
          </a:p>
        </p:txBody>
      </p:sp>
      <p:sp>
        <p:nvSpPr>
          <p:cNvPr id="3" name="Content Placeholder 2"/>
          <p:cNvSpPr>
            <a:spLocks noGrp="1"/>
          </p:cNvSpPr>
          <p:nvPr>
            <p:ph idx="1"/>
          </p:nvPr>
        </p:nvSpPr>
        <p:spPr>
          <a:xfrm>
            <a:off x="646112" y="1826918"/>
            <a:ext cx="6715763" cy="4594821"/>
          </a:xfrm>
        </p:spPr>
        <p:txBody>
          <a:bodyPr>
            <a:normAutofit/>
          </a:bodyPr>
          <a:lstStyle/>
          <a:p>
            <a:r>
              <a:rPr lang="en-US" sz="1800" dirty="0" smtClean="0"/>
              <a:t>Mobile device (MS) searches </a:t>
            </a:r>
            <a:r>
              <a:rPr lang="en-US" sz="1800" dirty="0"/>
              <a:t>for </a:t>
            </a:r>
            <a:r>
              <a:rPr lang="en-US" sz="1800" dirty="0" err="1" smtClean="0"/>
              <a:t>Basestations</a:t>
            </a:r>
            <a:r>
              <a:rPr lang="en-US" sz="1800" dirty="0" smtClean="0"/>
              <a:t> (BTS) by measuring Received Signal Strength (RSS) of Pilot channel</a:t>
            </a:r>
            <a:endParaRPr lang="en-US" sz="1800" dirty="0"/>
          </a:p>
          <a:p>
            <a:r>
              <a:rPr lang="en-US" sz="1800" dirty="0"/>
              <a:t>Decode BTS Synch </a:t>
            </a:r>
            <a:r>
              <a:rPr lang="en-US" sz="1800" dirty="0" smtClean="0"/>
              <a:t>channel, synch timing with BTS</a:t>
            </a:r>
            <a:endParaRPr lang="en-US" sz="1800" dirty="0"/>
          </a:p>
          <a:p>
            <a:r>
              <a:rPr lang="en-US" sz="1800" dirty="0" smtClean="0"/>
              <a:t>Register with BTS using Reverse Access Channel (RACH)</a:t>
            </a:r>
          </a:p>
          <a:p>
            <a:r>
              <a:rPr lang="en-US" sz="1800" dirty="0"/>
              <a:t>Monitor BTS Paging </a:t>
            </a:r>
            <a:r>
              <a:rPr lang="en-US" sz="1800" dirty="0" smtClean="0"/>
              <a:t>channel </a:t>
            </a:r>
            <a:r>
              <a:rPr lang="en-US" sz="1800" dirty="0"/>
              <a:t>for </a:t>
            </a:r>
            <a:r>
              <a:rPr lang="en-US" sz="1800" dirty="0" smtClean="0"/>
              <a:t>response, information</a:t>
            </a:r>
            <a:endParaRPr lang="en-US" sz="1800" dirty="0"/>
          </a:p>
          <a:p>
            <a:r>
              <a:rPr lang="en-US" sz="1800" dirty="0" smtClean="0"/>
              <a:t>Originate call with BTS using RACH</a:t>
            </a:r>
          </a:p>
          <a:p>
            <a:r>
              <a:rPr lang="en-US" sz="1800" dirty="0" smtClean="0"/>
              <a:t>Monitor BTS Paging channel for Traffic Channel assignment</a:t>
            </a:r>
          </a:p>
          <a:p>
            <a:r>
              <a:rPr lang="en-US" sz="1800" dirty="0" smtClean="0"/>
              <a:t>Carry out call on Traffic channel</a:t>
            </a:r>
            <a:endParaRPr lang="en-US" sz="1800" dirty="0"/>
          </a:p>
          <a:p>
            <a:endParaRPr lang="en-US" dirty="0"/>
          </a:p>
        </p:txBody>
      </p:sp>
      <p:sp>
        <p:nvSpPr>
          <p:cNvPr id="4" name="Rectangle 3"/>
          <p:cNvSpPr/>
          <p:nvPr/>
        </p:nvSpPr>
        <p:spPr>
          <a:xfrm>
            <a:off x="8330520" y="1826918"/>
            <a:ext cx="1937290" cy="60356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chemeClr val="bg1"/>
                </a:solidFill>
              </a:rPr>
              <a:t>Detect BTS</a:t>
            </a:r>
            <a:endParaRPr lang="en-US" dirty="0">
              <a:solidFill>
                <a:schemeClr val="bg1"/>
              </a:solidFill>
            </a:endParaRPr>
          </a:p>
        </p:txBody>
      </p:sp>
      <p:sp>
        <p:nvSpPr>
          <p:cNvPr id="5" name="Rectangle 4"/>
          <p:cNvSpPr/>
          <p:nvPr/>
        </p:nvSpPr>
        <p:spPr>
          <a:xfrm>
            <a:off x="8330519" y="2693314"/>
            <a:ext cx="1937291" cy="60356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chemeClr val="bg1"/>
                </a:solidFill>
              </a:rPr>
              <a:t>Register</a:t>
            </a:r>
            <a:endParaRPr lang="en-US" dirty="0">
              <a:solidFill>
                <a:schemeClr val="bg1"/>
              </a:solidFill>
            </a:endParaRPr>
          </a:p>
        </p:txBody>
      </p:sp>
      <p:sp>
        <p:nvSpPr>
          <p:cNvPr id="6" name="Rectangle 5"/>
          <p:cNvSpPr/>
          <p:nvPr/>
        </p:nvSpPr>
        <p:spPr>
          <a:xfrm>
            <a:off x="8330520" y="4426106"/>
            <a:ext cx="1937291" cy="60356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chemeClr val="bg1"/>
                </a:solidFill>
              </a:rPr>
              <a:t>Request Traffic Channel</a:t>
            </a:r>
            <a:endParaRPr lang="en-US" dirty="0">
              <a:solidFill>
                <a:schemeClr val="bg1"/>
              </a:solidFill>
            </a:endParaRPr>
          </a:p>
        </p:txBody>
      </p:sp>
      <p:sp>
        <p:nvSpPr>
          <p:cNvPr id="7" name="Rectangle 6"/>
          <p:cNvSpPr/>
          <p:nvPr/>
        </p:nvSpPr>
        <p:spPr>
          <a:xfrm>
            <a:off x="8330519" y="5292502"/>
            <a:ext cx="1937291" cy="60356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chemeClr val="bg1"/>
                </a:solidFill>
              </a:rPr>
              <a:t>In Call</a:t>
            </a:r>
            <a:endParaRPr lang="en-US" dirty="0">
              <a:solidFill>
                <a:schemeClr val="bg1"/>
              </a:solidFill>
            </a:endParaRPr>
          </a:p>
        </p:txBody>
      </p:sp>
      <p:sp>
        <p:nvSpPr>
          <p:cNvPr id="8" name="Rectangle 7"/>
          <p:cNvSpPr/>
          <p:nvPr/>
        </p:nvSpPr>
        <p:spPr>
          <a:xfrm>
            <a:off x="8330519" y="3559710"/>
            <a:ext cx="1937291" cy="60356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chemeClr val="bg1"/>
                </a:solidFill>
              </a:rPr>
              <a:t>Monitor</a:t>
            </a:r>
            <a:endParaRPr lang="en-US" dirty="0">
              <a:solidFill>
                <a:schemeClr val="bg1"/>
              </a:solidFill>
            </a:endParaRPr>
          </a:p>
        </p:txBody>
      </p:sp>
      <p:cxnSp>
        <p:nvCxnSpPr>
          <p:cNvPr id="10" name="Straight Arrow Connector 9"/>
          <p:cNvCxnSpPr>
            <a:stCxn id="4" idx="2"/>
            <a:endCxn id="5" idx="0"/>
          </p:cNvCxnSpPr>
          <p:nvPr/>
        </p:nvCxnSpPr>
        <p:spPr>
          <a:xfrm>
            <a:off x="9299165" y="2430478"/>
            <a:ext cx="0" cy="2628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p:cNvCxnSpPr>
            <a:stCxn id="5" idx="2"/>
            <a:endCxn id="8" idx="0"/>
          </p:cNvCxnSpPr>
          <p:nvPr/>
        </p:nvCxnSpPr>
        <p:spPr>
          <a:xfrm>
            <a:off x="9299165" y="3296874"/>
            <a:ext cx="0" cy="2628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8" idx="2"/>
            <a:endCxn id="6" idx="0"/>
          </p:cNvCxnSpPr>
          <p:nvPr/>
        </p:nvCxnSpPr>
        <p:spPr>
          <a:xfrm>
            <a:off x="9299165" y="4163270"/>
            <a:ext cx="1" cy="2628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6" idx="2"/>
            <a:endCxn id="7" idx="0"/>
          </p:cNvCxnSpPr>
          <p:nvPr/>
        </p:nvCxnSpPr>
        <p:spPr>
          <a:xfrm flipH="1">
            <a:off x="9299165" y="5029666"/>
            <a:ext cx="1" cy="2628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Elbow Connector 22"/>
          <p:cNvCxnSpPr>
            <a:stCxn id="8" idx="3"/>
            <a:endCxn id="33" idx="0"/>
          </p:cNvCxnSpPr>
          <p:nvPr/>
        </p:nvCxnSpPr>
        <p:spPr>
          <a:xfrm>
            <a:off x="10267810" y="3861490"/>
            <a:ext cx="880820" cy="56461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29" name="Elbow Connector 28"/>
          <p:cNvCxnSpPr>
            <a:stCxn id="7" idx="1"/>
            <a:endCxn id="40" idx="2"/>
          </p:cNvCxnSpPr>
          <p:nvPr/>
        </p:nvCxnSpPr>
        <p:spPr>
          <a:xfrm rot="10800000">
            <a:off x="7449057" y="5029666"/>
            <a:ext cx="881462" cy="56461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33" name="Rectangle 32"/>
          <p:cNvSpPr/>
          <p:nvPr/>
        </p:nvSpPr>
        <p:spPr>
          <a:xfrm>
            <a:off x="10484785" y="4426106"/>
            <a:ext cx="1327689" cy="60356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chemeClr val="bg1"/>
                </a:solidFill>
              </a:rPr>
              <a:t>Accept Call</a:t>
            </a:r>
            <a:endParaRPr lang="en-US" dirty="0">
              <a:solidFill>
                <a:schemeClr val="bg1"/>
              </a:solidFill>
            </a:endParaRPr>
          </a:p>
        </p:txBody>
      </p:sp>
      <p:cxnSp>
        <p:nvCxnSpPr>
          <p:cNvPr id="35" name="Elbow Connector 34"/>
          <p:cNvCxnSpPr>
            <a:stCxn id="33" idx="2"/>
            <a:endCxn id="7" idx="3"/>
          </p:cNvCxnSpPr>
          <p:nvPr/>
        </p:nvCxnSpPr>
        <p:spPr>
          <a:xfrm rot="5400000">
            <a:off x="10425912" y="4871564"/>
            <a:ext cx="564616" cy="880820"/>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40" name="Rectangle 39"/>
          <p:cNvSpPr/>
          <p:nvPr/>
        </p:nvSpPr>
        <p:spPr>
          <a:xfrm>
            <a:off x="6785212" y="4426106"/>
            <a:ext cx="1327689" cy="60356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chemeClr val="bg1"/>
                </a:solidFill>
              </a:rPr>
              <a:t>End Call</a:t>
            </a:r>
            <a:endParaRPr lang="en-US" dirty="0">
              <a:solidFill>
                <a:schemeClr val="bg1"/>
              </a:solidFill>
            </a:endParaRPr>
          </a:p>
        </p:txBody>
      </p:sp>
      <p:cxnSp>
        <p:nvCxnSpPr>
          <p:cNvPr id="45" name="Elbow Connector 44"/>
          <p:cNvCxnSpPr>
            <a:stCxn id="40" idx="0"/>
            <a:endCxn id="8" idx="1"/>
          </p:cNvCxnSpPr>
          <p:nvPr/>
        </p:nvCxnSpPr>
        <p:spPr>
          <a:xfrm rot="5400000" flipH="1" flipV="1">
            <a:off x="7607480" y="3703067"/>
            <a:ext cx="564616" cy="881462"/>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427418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IS-95 Call Handoff</a:t>
            </a:r>
            <a:endParaRPr lang="en-US" dirty="0"/>
          </a:p>
        </p:txBody>
      </p:sp>
      <p:sp>
        <p:nvSpPr>
          <p:cNvPr id="3" name="Content Placeholder 2"/>
          <p:cNvSpPr>
            <a:spLocks noGrp="1"/>
          </p:cNvSpPr>
          <p:nvPr>
            <p:ph idx="1"/>
          </p:nvPr>
        </p:nvSpPr>
        <p:spPr>
          <a:xfrm>
            <a:off x="646112" y="1481959"/>
            <a:ext cx="11083433" cy="5029199"/>
          </a:xfrm>
        </p:spPr>
        <p:txBody>
          <a:bodyPr>
            <a:normAutofit fontScale="92500" lnSpcReduction="20000"/>
          </a:bodyPr>
          <a:lstStyle/>
          <a:p>
            <a:r>
              <a:rPr lang="en-US" dirty="0" smtClean="0"/>
              <a:t>Process of switching Traffic Channel usage between multiple BTS as the mobile device moves in/out of coverage during a call.</a:t>
            </a:r>
          </a:p>
          <a:p>
            <a:pPr lvl="1"/>
            <a:r>
              <a:rPr lang="en-US" b="1" dirty="0" smtClean="0"/>
              <a:t>Hard Handoff </a:t>
            </a:r>
            <a:r>
              <a:rPr lang="en-US" dirty="0" smtClean="0"/>
              <a:t>- break connection and re-initiate with new BTS.</a:t>
            </a:r>
          </a:p>
          <a:p>
            <a:pPr lvl="1"/>
            <a:r>
              <a:rPr lang="en-US" b="1" dirty="0" smtClean="0"/>
              <a:t>Soft</a:t>
            </a:r>
            <a:r>
              <a:rPr lang="en-US" dirty="0" smtClean="0"/>
              <a:t> </a:t>
            </a:r>
            <a:r>
              <a:rPr lang="en-US" b="1" dirty="0" smtClean="0"/>
              <a:t>Handoff</a:t>
            </a:r>
            <a:r>
              <a:rPr lang="en-US" dirty="0" smtClean="0"/>
              <a:t> - using CDMA, and RAKE receivers, each </a:t>
            </a:r>
            <a:r>
              <a:rPr lang="en-US" dirty="0"/>
              <a:t>mobile device </a:t>
            </a:r>
            <a:r>
              <a:rPr lang="en-US" dirty="0" smtClean="0"/>
              <a:t>can use multiple channels from multiple BTS simultaneously (multipath from 1 BTS = multi-channel from &gt; 1 BTS)</a:t>
            </a:r>
          </a:p>
          <a:p>
            <a:endParaRPr lang="en-US" dirty="0" smtClean="0"/>
          </a:p>
          <a:p>
            <a:r>
              <a:rPr lang="en-US" dirty="0" smtClean="0"/>
              <a:t>Each mobile </a:t>
            </a:r>
            <a:r>
              <a:rPr lang="en-US" dirty="0"/>
              <a:t>device </a:t>
            </a:r>
            <a:r>
              <a:rPr lang="en-US" dirty="0" smtClean="0"/>
              <a:t>maintains 3 groups of BTS pilot channels</a:t>
            </a:r>
          </a:p>
          <a:p>
            <a:pPr lvl="1"/>
            <a:r>
              <a:rPr lang="en-US" b="1" dirty="0" smtClean="0"/>
              <a:t>Active</a:t>
            </a:r>
            <a:r>
              <a:rPr lang="en-US" dirty="0" smtClean="0"/>
              <a:t> </a:t>
            </a:r>
            <a:r>
              <a:rPr lang="en-US" b="1" dirty="0" smtClean="0"/>
              <a:t>Set</a:t>
            </a:r>
            <a:r>
              <a:rPr lang="en-US" dirty="0" smtClean="0"/>
              <a:t>  -  pilot channels associated with traffic channels currently being used by this MS</a:t>
            </a:r>
          </a:p>
          <a:p>
            <a:pPr lvl="1"/>
            <a:r>
              <a:rPr lang="en-US" b="1" dirty="0" smtClean="0"/>
              <a:t>Candidate</a:t>
            </a:r>
            <a:r>
              <a:rPr lang="en-US" dirty="0" smtClean="0"/>
              <a:t> </a:t>
            </a:r>
            <a:r>
              <a:rPr lang="en-US" b="1" dirty="0" smtClean="0"/>
              <a:t>Set</a:t>
            </a:r>
            <a:r>
              <a:rPr lang="en-US" dirty="0" smtClean="0"/>
              <a:t>  -  pilot channels that would be in the Active set if it wasn’t full</a:t>
            </a:r>
          </a:p>
          <a:p>
            <a:pPr lvl="1"/>
            <a:r>
              <a:rPr lang="en-US" b="1" dirty="0" smtClean="0"/>
              <a:t>Neighbor</a:t>
            </a:r>
            <a:r>
              <a:rPr lang="en-US" dirty="0" smtClean="0"/>
              <a:t> </a:t>
            </a:r>
            <a:r>
              <a:rPr lang="en-US" b="1" dirty="0" smtClean="0"/>
              <a:t>Set</a:t>
            </a:r>
            <a:r>
              <a:rPr lang="en-US" dirty="0" smtClean="0"/>
              <a:t>  -  pilot channels in the Neighbor List of a BTS in the Active Set.</a:t>
            </a:r>
          </a:p>
          <a:p>
            <a:pPr lvl="1"/>
            <a:endParaRPr lang="en-US" dirty="0" smtClean="0"/>
          </a:p>
          <a:p>
            <a:r>
              <a:rPr lang="en-US" dirty="0" smtClean="0"/>
              <a:t>Each mobile device maintains 2 thresholds and a timer for each pilot channel</a:t>
            </a:r>
          </a:p>
          <a:p>
            <a:pPr lvl="1"/>
            <a:r>
              <a:rPr lang="en-US" b="1" dirty="0" smtClean="0"/>
              <a:t>T_ADD</a:t>
            </a:r>
            <a:r>
              <a:rPr lang="en-US" dirty="0" smtClean="0"/>
              <a:t>  -  threshold RSS needed to add the pilot to the Active or Candidate Set</a:t>
            </a:r>
          </a:p>
          <a:p>
            <a:pPr lvl="1"/>
            <a:r>
              <a:rPr lang="en-US" b="1" dirty="0" smtClean="0"/>
              <a:t>T_DROP</a:t>
            </a:r>
            <a:r>
              <a:rPr lang="en-US" dirty="0" smtClean="0"/>
              <a:t>  -  threshold RSS that determines when the timer is started</a:t>
            </a:r>
          </a:p>
          <a:p>
            <a:pPr lvl="1"/>
            <a:r>
              <a:rPr lang="en-US" b="1" dirty="0" smtClean="0"/>
              <a:t>T_TDROP</a:t>
            </a:r>
            <a:r>
              <a:rPr lang="en-US" dirty="0" smtClean="0"/>
              <a:t>  -  timer that determines when a pilot is removed from the Active or Candidate Sets.</a:t>
            </a:r>
            <a:endParaRPr lang="en-US" dirty="0"/>
          </a:p>
          <a:p>
            <a:endParaRPr lang="en-US" dirty="0"/>
          </a:p>
        </p:txBody>
      </p:sp>
    </p:spTree>
    <p:extLst>
      <p:ext uri="{BB962C8B-B14F-4D97-AF65-F5344CB8AC3E}">
        <p14:creationId xmlns:p14="http://schemas.microsoft.com/office/powerpoint/2010/main" val="29053366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32304" t="38345" r="18537" b="8947"/>
          <a:stretch/>
        </p:blipFill>
        <p:spPr>
          <a:xfrm>
            <a:off x="1279731" y="566130"/>
            <a:ext cx="9534338" cy="5747531"/>
          </a:xfrm>
          <a:prstGeom prst="rect">
            <a:avLst/>
          </a:prstGeom>
        </p:spPr>
      </p:pic>
      <p:sp>
        <p:nvSpPr>
          <p:cNvPr id="5" name="Rectangle 4"/>
          <p:cNvSpPr/>
          <p:nvPr/>
        </p:nvSpPr>
        <p:spPr>
          <a:xfrm>
            <a:off x="5695664" y="6313661"/>
            <a:ext cx="5454556" cy="275932"/>
          </a:xfrm>
          <a:prstGeom prst="rect">
            <a:avLst/>
          </a:prstGeom>
        </p:spPr>
        <p:txBody>
          <a:bodyPr wrap="square">
            <a:spAutoFit/>
          </a:bodyPr>
          <a:lstStyle/>
          <a:p>
            <a:r>
              <a:rPr lang="en-US" sz="1200" dirty="0"/>
              <a:t>http://catalogue.pearsoned.co.uk/samplechapter/0130871125.pdf</a:t>
            </a:r>
          </a:p>
        </p:txBody>
      </p:sp>
    </p:spTree>
    <p:extLst>
      <p:ext uri="{BB962C8B-B14F-4D97-AF65-F5344CB8AC3E}">
        <p14:creationId xmlns:p14="http://schemas.microsoft.com/office/powerpoint/2010/main" val="38030462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Features</a:t>
            </a:r>
            <a:endParaRPr lang="en-US" dirty="0"/>
          </a:p>
        </p:txBody>
      </p:sp>
      <p:sp>
        <p:nvSpPr>
          <p:cNvPr id="3" name="Content Placeholder 2"/>
          <p:cNvSpPr>
            <a:spLocks noGrp="1"/>
          </p:cNvSpPr>
          <p:nvPr>
            <p:ph idx="1"/>
          </p:nvPr>
        </p:nvSpPr>
        <p:spPr/>
        <p:txBody>
          <a:bodyPr/>
          <a:lstStyle/>
          <a:p>
            <a:pPr marL="0" indent="0">
              <a:buNone/>
            </a:pPr>
            <a:r>
              <a:rPr lang="en-US" b="1" dirty="0" smtClean="0"/>
              <a:t>Selective Soft Handoff (Selective SHO)</a:t>
            </a:r>
          </a:p>
          <a:p>
            <a:r>
              <a:rPr lang="en-US" dirty="0" smtClean="0"/>
              <a:t>When an Active Set pilot’s RSS is greater than T_SEL dB for T_TADD seconds, then don’t add anymore channels to the Active Set until it dips back below T_SEL. This prevents a mobile device from hogging more good channels than it needs.</a:t>
            </a:r>
          </a:p>
          <a:p>
            <a:pPr marL="0" indent="0">
              <a:buNone/>
            </a:pPr>
            <a:endParaRPr lang="en-US" dirty="0" smtClean="0"/>
          </a:p>
          <a:p>
            <a:pPr marL="0" indent="0">
              <a:buNone/>
            </a:pPr>
            <a:r>
              <a:rPr lang="en-US" b="1" dirty="0" smtClean="0"/>
              <a:t>Hysteresis </a:t>
            </a:r>
            <a:r>
              <a:rPr lang="en-US" b="1" dirty="0"/>
              <a:t>Condition</a:t>
            </a:r>
          </a:p>
          <a:p>
            <a:r>
              <a:rPr lang="en-US" dirty="0" smtClean="0"/>
              <a:t>Only add a 3</a:t>
            </a:r>
            <a:r>
              <a:rPr lang="en-US" baseline="30000" dirty="0" smtClean="0"/>
              <a:t>rd</a:t>
            </a:r>
            <a:r>
              <a:rPr lang="en-US" dirty="0" smtClean="0"/>
              <a:t> and 4</a:t>
            </a:r>
            <a:r>
              <a:rPr lang="en-US" baseline="30000" dirty="0" smtClean="0"/>
              <a:t>th</a:t>
            </a:r>
            <a:r>
              <a:rPr lang="en-US" dirty="0" smtClean="0"/>
              <a:t> pilot to the Active Set if they are DELTA dB more than the other Active Set pilots RSS. This further ensures that mobile devices don’t reserve more resources unless they are significantly better than what they are already using.</a:t>
            </a:r>
          </a:p>
          <a:p>
            <a:endParaRPr lang="en-US" dirty="0"/>
          </a:p>
          <a:p>
            <a:pPr marL="0" indent="0">
              <a:buNone/>
            </a:pPr>
            <a:endParaRPr lang="en-US" dirty="0"/>
          </a:p>
        </p:txBody>
      </p:sp>
    </p:spTree>
    <p:extLst>
      <p:ext uri="{BB962C8B-B14F-4D97-AF65-F5344CB8AC3E}">
        <p14:creationId xmlns:p14="http://schemas.microsoft.com/office/powerpoint/2010/main" val="35351563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10012790" cy="1400530"/>
          </a:xfrm>
        </p:spPr>
        <p:txBody>
          <a:bodyPr/>
          <a:lstStyle/>
          <a:p>
            <a:r>
              <a:rPr lang="en-US" dirty="0" smtClean="0"/>
              <a:t>Handoff Fuzzy </a:t>
            </a:r>
            <a:r>
              <a:rPr lang="en-US" dirty="0"/>
              <a:t>Inference </a:t>
            </a:r>
            <a:r>
              <a:rPr lang="en-US" dirty="0" smtClean="0"/>
              <a:t>System (FIS)</a:t>
            </a:r>
            <a:endParaRPr lang="en-US" dirty="0"/>
          </a:p>
        </p:txBody>
      </p:sp>
      <p:sp>
        <p:nvSpPr>
          <p:cNvPr id="3" name="Content Placeholder 2"/>
          <p:cNvSpPr>
            <a:spLocks noGrp="1"/>
          </p:cNvSpPr>
          <p:nvPr>
            <p:ph idx="1"/>
          </p:nvPr>
        </p:nvSpPr>
        <p:spPr>
          <a:xfrm>
            <a:off x="1103312" y="1853248"/>
            <a:ext cx="10729297" cy="4395151"/>
          </a:xfrm>
        </p:spPr>
        <p:txBody>
          <a:bodyPr>
            <a:normAutofit fontScale="92500" lnSpcReduction="20000"/>
          </a:bodyPr>
          <a:lstStyle/>
          <a:p>
            <a:r>
              <a:rPr lang="en-US" dirty="0" smtClean="0"/>
              <a:t>Inputs</a:t>
            </a:r>
          </a:p>
          <a:p>
            <a:pPr lvl="1"/>
            <a:r>
              <a:rPr lang="en-US" dirty="0" smtClean="0"/>
              <a:t>Number of BTS in current MS Active Set (NOBS)</a:t>
            </a:r>
          </a:p>
          <a:p>
            <a:pPr lvl="1"/>
            <a:r>
              <a:rPr lang="en-US" dirty="0" smtClean="0"/>
              <a:t>Number of BTS free channels remaining (CHRM)</a:t>
            </a:r>
          </a:p>
          <a:p>
            <a:pPr lvl="1"/>
            <a:endParaRPr lang="en-US" dirty="0" smtClean="0"/>
          </a:p>
          <a:p>
            <a:r>
              <a:rPr lang="en-US" dirty="0" smtClean="0"/>
              <a:t>Outputs</a:t>
            </a:r>
          </a:p>
          <a:p>
            <a:pPr lvl="1"/>
            <a:r>
              <a:rPr lang="en-US" dirty="0" smtClean="0"/>
              <a:t>Drop Threshold (T_DROP)</a:t>
            </a:r>
          </a:p>
          <a:p>
            <a:pPr lvl="1"/>
            <a:r>
              <a:rPr lang="en-US" dirty="0" smtClean="0"/>
              <a:t>Soft Handoff Window (SHW)</a:t>
            </a:r>
          </a:p>
          <a:p>
            <a:pPr lvl="1"/>
            <a:endParaRPr lang="en-US" dirty="0"/>
          </a:p>
          <a:p>
            <a:r>
              <a:rPr lang="en-US" dirty="0" smtClean="0"/>
              <a:t>Minimum Inference Engine (MIE) with Centroid of Average (COA) </a:t>
            </a:r>
            <a:r>
              <a:rPr lang="en-US" dirty="0" err="1" smtClean="0"/>
              <a:t>Defuzzification</a:t>
            </a:r>
            <a:endParaRPr lang="en-US" dirty="0" smtClean="0"/>
          </a:p>
          <a:p>
            <a:pPr lvl="1"/>
            <a:endParaRPr lang="en-US" dirty="0" smtClean="0"/>
          </a:p>
          <a:p>
            <a:r>
              <a:rPr lang="en-US" dirty="0" smtClean="0"/>
              <a:t>Causes each MS to update their T_ADD, T_DROP thresholds as the inputs change</a:t>
            </a:r>
          </a:p>
          <a:p>
            <a:pPr lvl="1"/>
            <a:r>
              <a:rPr lang="en-US" dirty="0" smtClean="0"/>
              <a:t>T_ADD = T_DROP + SHW</a:t>
            </a:r>
            <a:endParaRPr lang="en-US" dirty="0"/>
          </a:p>
        </p:txBody>
      </p:sp>
    </p:spTree>
    <p:extLst>
      <p:ext uri="{BB962C8B-B14F-4D97-AF65-F5344CB8AC3E}">
        <p14:creationId xmlns:p14="http://schemas.microsoft.com/office/powerpoint/2010/main" val="40652643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Membership</a:t>
            </a:r>
            <a:br>
              <a:rPr lang="en-US" sz="3600" dirty="0" smtClean="0"/>
            </a:br>
            <a:r>
              <a:rPr lang="en-US" sz="3600" dirty="0" smtClean="0"/>
              <a:t>Functions</a:t>
            </a:r>
            <a:endParaRPr lang="en-US" sz="3600" dirty="0"/>
          </a:p>
        </p:txBody>
      </p:sp>
      <p:sp>
        <p:nvSpPr>
          <p:cNvPr id="3" name="Content Placeholder 2"/>
          <p:cNvSpPr>
            <a:spLocks noGrp="1"/>
          </p:cNvSpPr>
          <p:nvPr>
            <p:ph idx="1"/>
          </p:nvPr>
        </p:nvSpPr>
        <p:spPr>
          <a:xfrm>
            <a:off x="341194" y="2292824"/>
            <a:ext cx="3234519" cy="3755905"/>
          </a:xfrm>
        </p:spPr>
        <p:txBody>
          <a:bodyPr>
            <a:normAutofit/>
          </a:bodyPr>
          <a:lstStyle/>
          <a:p>
            <a:r>
              <a:rPr lang="en-US" sz="1600" dirty="0" smtClean="0"/>
              <a:t>SHW output can’t = 0 or else T_DROP would = T_ADD, that’s why it’s low end is a trapezoid that cuts off at 1.</a:t>
            </a:r>
          </a:p>
          <a:p>
            <a:r>
              <a:rPr lang="en-US" sz="1600" dirty="0" smtClean="0"/>
              <a:t>COA vs. CA didn’t make much difference (due to triangle MF’s). Blue stems are CA centers and Red stems are COA centers.</a:t>
            </a:r>
            <a:endParaRPr lang="en-US" sz="1600" dirty="0"/>
          </a:p>
        </p:txBody>
      </p:sp>
      <p:pic>
        <p:nvPicPr>
          <p:cNvPr id="5" name="Picture 4"/>
          <p:cNvPicPr>
            <a:picLocks noChangeAspect="1"/>
          </p:cNvPicPr>
          <p:nvPr/>
        </p:nvPicPr>
        <p:blipFill rotWithShape="1">
          <a:blip r:embed="rId2"/>
          <a:srcRect l="32937" t="15065" r="4442" b="4151"/>
          <a:stretch/>
        </p:blipFill>
        <p:spPr>
          <a:xfrm>
            <a:off x="3889611" y="766616"/>
            <a:ext cx="8147715" cy="5909481"/>
          </a:xfrm>
          <a:prstGeom prst="rect">
            <a:avLst/>
          </a:prstGeom>
        </p:spPr>
      </p:pic>
    </p:spTree>
    <p:extLst>
      <p:ext uri="{BB962C8B-B14F-4D97-AF65-F5344CB8AC3E}">
        <p14:creationId xmlns:p14="http://schemas.microsoft.com/office/powerpoint/2010/main" val="103829137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1869</TotalTime>
  <Words>1924</Words>
  <Application>Microsoft Office PowerPoint</Application>
  <PresentationFormat>Widescreen</PresentationFormat>
  <Paragraphs>234</Paragraphs>
  <Slides>21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Century Gothic</vt:lpstr>
      <vt:lpstr>Wingdings 3</vt:lpstr>
      <vt:lpstr>Ion</vt:lpstr>
      <vt:lpstr>IS-95A Fuzzy Handoff Algorithm Review</vt:lpstr>
      <vt:lpstr>Interim Standard 95 (IS-95)</vt:lpstr>
      <vt:lpstr>Code Division Multiple Access (CDMA)</vt:lpstr>
      <vt:lpstr>IS-95 Call Setup</vt:lpstr>
      <vt:lpstr>IS-95 Call Handoff</vt:lpstr>
      <vt:lpstr>PowerPoint Presentation</vt:lpstr>
      <vt:lpstr>More Features</vt:lpstr>
      <vt:lpstr>Handoff Fuzzy Inference System (FIS)</vt:lpstr>
      <vt:lpstr>Membership Functions</vt:lpstr>
      <vt:lpstr>Fuzzy Rules</vt:lpstr>
      <vt:lpstr>Rule Surface</vt:lpstr>
      <vt:lpstr>Simulation Model</vt:lpstr>
      <vt:lpstr>Results</vt:lpstr>
      <vt:lpstr>Simulation</vt:lpstr>
      <vt:lpstr>Issues with the paper</vt:lpstr>
      <vt:lpstr>Using ~paper parameters</vt:lpstr>
      <vt:lpstr>More graphs</vt:lpstr>
      <vt:lpstr>Better Numbers</vt:lpstr>
      <vt:lpstr>Simulation</vt:lpstr>
      <vt:lpstr>Summary </vt:lpstr>
      <vt:lpstr>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Tim</dc:creator>
  <cp:lastModifiedBy>Tim</cp:lastModifiedBy>
  <cp:revision>87</cp:revision>
  <dcterms:created xsi:type="dcterms:W3CDTF">2017-05-01T23:51:34Z</dcterms:created>
  <dcterms:modified xsi:type="dcterms:W3CDTF">2017-05-03T23:28:43Z</dcterms:modified>
</cp:coreProperties>
</file>

<file path=docProps/thumbnail.jpeg>
</file>